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25"/>
  </p:notesMasterIdLst>
  <p:handoutMasterIdLst>
    <p:handoutMasterId r:id="rId26"/>
  </p:handoutMasterIdLst>
  <p:sldIdLst>
    <p:sldId id="397" r:id="rId3"/>
    <p:sldId id="303" r:id="rId4"/>
    <p:sldId id="305" r:id="rId5"/>
    <p:sldId id="579" r:id="rId6"/>
    <p:sldId id="610" r:id="rId7"/>
    <p:sldId id="531" r:id="rId8"/>
    <p:sldId id="544" r:id="rId9"/>
    <p:sldId id="545" r:id="rId10"/>
    <p:sldId id="550" r:id="rId11"/>
    <p:sldId id="551" r:id="rId12"/>
    <p:sldId id="552" r:id="rId13"/>
    <p:sldId id="581" r:id="rId14"/>
    <p:sldId id="609" r:id="rId15"/>
    <p:sldId id="612" r:id="rId16"/>
    <p:sldId id="613" r:id="rId17"/>
    <p:sldId id="614" r:id="rId18"/>
    <p:sldId id="615" r:id="rId19"/>
    <p:sldId id="572" r:id="rId20"/>
    <p:sldId id="573" r:id="rId21"/>
    <p:sldId id="589" r:id="rId22"/>
    <p:sldId id="307" r:id="rId23"/>
    <p:sldId id="309"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C2E9"/>
    <a:srgbClr val="0B203A"/>
    <a:srgbClr val="0F3B63"/>
    <a:srgbClr val="92CBEB"/>
    <a:srgbClr val="65B4E6"/>
    <a:srgbClr val="4597C8"/>
    <a:srgbClr val="335B8A"/>
    <a:srgbClr val="BF8862"/>
    <a:srgbClr val="15100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60"/>
  </p:normalViewPr>
  <p:slideViewPr>
    <p:cSldViewPr snapToGrid="0" snapToObjects="1">
      <p:cViewPr varScale="1">
        <p:scale>
          <a:sx n="61" d="100"/>
          <a:sy n="61" d="100"/>
        </p:scale>
        <p:origin x="1400" y="5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7" d="100"/>
          <a:sy n="87"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3F170B2-2BF8-4666-BAB9-53C7237C2DCE}" type="datetimeFigureOut">
              <a:rPr lang="en-US" smtClean="0"/>
              <a:t>10/8/2018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D6152F69-80C6-49B1-BB96-B3FDBDBEB8AC}" type="slidenum">
              <a:rPr lang="en-US" smtClean="0"/>
              <a:t>‹#›</a:t>
            </a:fld>
            <a:endParaRPr lang="en-US"/>
          </a:p>
        </p:txBody>
      </p:sp>
    </p:spTree>
    <p:extLst>
      <p:ext uri="{BB962C8B-B14F-4D97-AF65-F5344CB8AC3E}">
        <p14:creationId xmlns:p14="http://schemas.microsoft.com/office/powerpoint/2010/main" val="3496036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D05DF7D2-083F-4E52-85FE-F173E35F7A84}" type="datetimeFigureOut">
              <a:rPr lang="en-US" smtClean="0"/>
              <a:t>10/8/2018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D99DAFA-AB4F-409A-9615-4EB30087AF4F}" type="slidenum">
              <a:rPr lang="en-US" smtClean="0"/>
              <a:t>‹#›</a:t>
            </a:fld>
            <a:endParaRPr lang="en-US"/>
          </a:p>
        </p:txBody>
      </p:sp>
    </p:spTree>
    <p:extLst>
      <p:ext uri="{BB962C8B-B14F-4D97-AF65-F5344CB8AC3E}">
        <p14:creationId xmlns:p14="http://schemas.microsoft.com/office/powerpoint/2010/main" val="2114853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9DAFA-AB4F-409A-9615-4EB30087AF4F}" type="slidenum">
              <a:rPr lang="en-US" smtClean="0"/>
              <a:t>11</a:t>
            </a:fld>
            <a:endParaRPr lang="en-US"/>
          </a:p>
        </p:txBody>
      </p:sp>
    </p:spTree>
    <p:extLst>
      <p:ext uri="{BB962C8B-B14F-4D97-AF65-F5344CB8AC3E}">
        <p14:creationId xmlns:p14="http://schemas.microsoft.com/office/powerpoint/2010/main" val="1777847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D99DAFA-AB4F-409A-9615-4EB30087AF4F}" type="slidenum">
              <a:rPr lang="en-US" smtClean="0"/>
              <a:t>22</a:t>
            </a:fld>
            <a:endParaRPr lang="en-US"/>
          </a:p>
        </p:txBody>
      </p:sp>
    </p:spTree>
    <p:extLst>
      <p:ext uri="{BB962C8B-B14F-4D97-AF65-F5344CB8AC3E}">
        <p14:creationId xmlns:p14="http://schemas.microsoft.com/office/powerpoint/2010/main" val="1266330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1670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36513" y="-55383"/>
            <a:ext cx="9144000" cy="6858000"/>
          </a:xfrm>
          <a:prstGeom prst="rect">
            <a:avLst/>
          </a:prstGeom>
          <a:gradFill flip="none" rotWithShape="1">
            <a:gsLst>
              <a:gs pos="0">
                <a:srgbClr val="335B8A"/>
              </a:gs>
              <a:gs pos="100000">
                <a:srgbClr val="0F3B63"/>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userDrawn="1"/>
        </p:nvSpPr>
        <p:spPr>
          <a:xfrm>
            <a:off x="0" y="1719340"/>
            <a:ext cx="9144000" cy="2679693"/>
          </a:xfrm>
          <a:prstGeom prst="rect">
            <a:avLst/>
          </a:prstGeom>
          <a:solidFill>
            <a:srgbClr val="0F3B63">
              <a:alpha val="5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2287635"/>
            <a:ext cx="7772400" cy="1362075"/>
          </a:xfrm>
        </p:spPr>
        <p:txBody>
          <a:bodyPr anchor="t"/>
          <a:lstStyle>
            <a:lvl1pPr algn="l">
              <a:defRPr sz="4000" b="1" cap="all">
                <a:solidFill>
                  <a:schemeClr val="bg1"/>
                </a:solidFill>
                <a:effectLst>
                  <a:outerShdw blurRad="50800" dist="38100" dir="8100000" algn="tr" rotWithShape="0">
                    <a:prstClr val="black">
                      <a:alpha val="40000"/>
                    </a:prstClr>
                  </a:outerShdw>
                </a:effectLst>
              </a:defRPr>
            </a:lvl1pPr>
          </a:lstStyle>
          <a:p>
            <a:r>
              <a:rPr lang="en-US" dirty="0"/>
              <a:t>Click to edit Master title style</a:t>
            </a:r>
          </a:p>
        </p:txBody>
      </p:sp>
      <p:sp>
        <p:nvSpPr>
          <p:cNvPr id="3" name="Text Placeholder 2"/>
          <p:cNvSpPr>
            <a:spLocks noGrp="1"/>
          </p:cNvSpPr>
          <p:nvPr>
            <p:ph type="body" idx="1"/>
          </p:nvPr>
        </p:nvSpPr>
        <p:spPr>
          <a:xfrm>
            <a:off x="722313" y="3649710"/>
            <a:ext cx="7772400" cy="532474"/>
          </a:xfrm>
        </p:spPr>
        <p:txBody>
          <a:bodyPr anchor="b">
            <a:normAutofit/>
          </a:bodyPr>
          <a:lstStyle>
            <a:lvl1pPr marL="0" indent="0">
              <a:buNone/>
              <a:defRPr sz="2800" b="1">
                <a:solidFill>
                  <a:srgbClr val="82C2E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11" name="Picture 10" descr="Health.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14377" y="268042"/>
            <a:ext cx="2486156" cy="1552563"/>
          </a:xfrm>
          <a:prstGeom prst="rect">
            <a:avLst/>
          </a:prstGeom>
        </p:spPr>
      </p:pic>
      <p:pic>
        <p:nvPicPr>
          <p:cNvPr id="8" name="Picture 7" descr="EPS Color Logo [No Tag].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140496" y="6523038"/>
            <a:ext cx="1546462" cy="233029"/>
          </a:xfrm>
          <a:prstGeom prst="rect">
            <a:avLst/>
          </a:prstGeom>
        </p:spPr>
      </p:pic>
      <p:sp>
        <p:nvSpPr>
          <p:cNvPr id="9" name="TextBox 8"/>
          <p:cNvSpPr txBox="1"/>
          <p:nvPr userDrawn="1"/>
        </p:nvSpPr>
        <p:spPr>
          <a:xfrm>
            <a:off x="3479231" y="6501052"/>
            <a:ext cx="1812676" cy="276999"/>
          </a:xfrm>
          <a:prstGeom prst="rect">
            <a:avLst/>
          </a:prstGeom>
          <a:noFill/>
        </p:spPr>
        <p:txBody>
          <a:bodyPr wrap="none" rtlCol="0">
            <a:spAutoFit/>
          </a:bodyPr>
          <a:lstStyle/>
          <a:p>
            <a:r>
              <a:rPr lang="en-US" sz="1200" dirty="0">
                <a:solidFill>
                  <a:schemeClr val="bg1"/>
                </a:solidFill>
              </a:rPr>
              <a:t>© Jackson Lewis P.C. 2018</a:t>
            </a:r>
          </a:p>
        </p:txBody>
      </p:sp>
      <p:sp>
        <p:nvSpPr>
          <p:cNvPr id="12" name="TextBox 11"/>
          <p:cNvSpPr txBox="1"/>
          <p:nvPr userDrawn="1"/>
        </p:nvSpPr>
        <p:spPr>
          <a:xfrm>
            <a:off x="351054" y="6479068"/>
            <a:ext cx="371259" cy="276999"/>
          </a:xfrm>
          <a:prstGeom prst="rect">
            <a:avLst/>
          </a:prstGeom>
          <a:noFill/>
        </p:spPr>
        <p:txBody>
          <a:bodyPr wrap="square" rtlCol="0">
            <a:spAutoFit/>
          </a:bodyPr>
          <a:lstStyle/>
          <a:p>
            <a:fld id="{43B41616-DFB6-4F80-BFFB-4CD7D4B06C0E}" type="slidenum">
              <a:rPr lang="en-US" sz="1200" smtClean="0">
                <a:solidFill>
                  <a:schemeClr val="bg1"/>
                </a:solidFill>
              </a:rPr>
              <a:t>‹#›</a:t>
            </a:fld>
            <a:endParaRPr lang="en-US" sz="1200" dirty="0">
              <a:solidFill>
                <a:schemeClr val="bg1"/>
              </a:solidFill>
            </a:endParaRPr>
          </a:p>
        </p:txBody>
      </p:sp>
    </p:spTree>
    <p:extLst>
      <p:ext uri="{BB962C8B-B14F-4D97-AF65-F5344CB8AC3E}">
        <p14:creationId xmlns:p14="http://schemas.microsoft.com/office/powerpoint/2010/main" val="2683059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25" name="Group 24"/>
          <p:cNvGrpSpPr/>
          <p:nvPr userDrawn="1"/>
        </p:nvGrpSpPr>
        <p:grpSpPr>
          <a:xfrm>
            <a:off x="0" y="-7046"/>
            <a:ext cx="9144000" cy="6865046"/>
            <a:chOff x="0" y="-7046"/>
            <a:chExt cx="9144000" cy="6865046"/>
          </a:xfrm>
        </p:grpSpPr>
        <p:pic>
          <p:nvPicPr>
            <p:cNvPr id="26" name="Picture 25" descr="IMG_9278A-BW.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86" y="0"/>
              <a:ext cx="9142913" cy="6858000"/>
            </a:xfrm>
            <a:prstGeom prst="rect">
              <a:avLst/>
            </a:prstGeom>
          </p:spPr>
        </p:pic>
        <p:sp>
          <p:nvSpPr>
            <p:cNvPr id="30" name="Rectangle 29"/>
            <p:cNvSpPr/>
            <p:nvPr userDrawn="1"/>
          </p:nvSpPr>
          <p:spPr>
            <a:xfrm>
              <a:off x="0" y="-7046"/>
              <a:ext cx="9144000" cy="6858000"/>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Rectangle 2"/>
          <p:cNvSpPr/>
          <p:nvPr userDrawn="1"/>
        </p:nvSpPr>
        <p:spPr>
          <a:xfrm>
            <a:off x="-2177" y="0"/>
            <a:ext cx="9146177" cy="80210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34" name="Rectangle 33"/>
          <p:cNvSpPr/>
          <p:nvPr userDrawn="1"/>
        </p:nvSpPr>
        <p:spPr>
          <a:xfrm>
            <a:off x="1086" y="3687155"/>
            <a:ext cx="9144000" cy="3266246"/>
          </a:xfrm>
          <a:custGeom>
            <a:avLst/>
            <a:gdLst/>
            <a:ahLst/>
            <a:cxnLst/>
            <a:rect l="l" t="t" r="r" b="b"/>
            <a:pathLst>
              <a:path w="9144000" h="3266246">
                <a:moveTo>
                  <a:pt x="9144000" y="0"/>
                </a:moveTo>
                <a:lnTo>
                  <a:pt x="9144000" y="426068"/>
                </a:lnTo>
                <a:lnTo>
                  <a:pt x="9144000" y="873125"/>
                </a:lnTo>
                <a:lnTo>
                  <a:pt x="9144000" y="3266246"/>
                </a:lnTo>
                <a:lnTo>
                  <a:pt x="0" y="3266246"/>
                </a:lnTo>
                <a:lnTo>
                  <a:pt x="0" y="426068"/>
                </a:lnTo>
                <a:lnTo>
                  <a:pt x="8617225" y="426068"/>
                </a:lnTo>
                <a:close/>
              </a:path>
            </a:pathLst>
          </a:custGeom>
          <a:solidFill>
            <a:srgbClr val="0F4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solidFill>
                <a:srgbClr val="3B65A3"/>
              </a:solidFill>
            </a:endParaRPr>
          </a:p>
        </p:txBody>
      </p:sp>
      <p:sp>
        <p:nvSpPr>
          <p:cNvPr id="2" name="Title 1"/>
          <p:cNvSpPr>
            <a:spLocks noGrp="1"/>
          </p:cNvSpPr>
          <p:nvPr userDrawn="1">
            <p:ph type="ctrTitle"/>
          </p:nvPr>
        </p:nvSpPr>
        <p:spPr>
          <a:xfrm>
            <a:off x="685800" y="802105"/>
            <a:ext cx="7772400" cy="3221255"/>
          </a:xfrm>
        </p:spPr>
        <p:txBody>
          <a:bodyPr>
            <a:normAutofit/>
          </a:bodyPr>
          <a:lstStyle>
            <a:lvl1pPr algn="l">
              <a:defRPr sz="4800" b="1" cap="none" spc="0">
                <a:ln w="18415" cmpd="sng">
                  <a:noFill/>
                  <a:prstDash val="solid"/>
                </a:ln>
                <a:solidFill>
                  <a:srgbClr val="0F4D77"/>
                </a:solidFill>
                <a:effectLst/>
              </a:defRPr>
            </a:lvl1pPr>
          </a:lstStyle>
          <a:p>
            <a:r>
              <a:rPr lang="en-US" dirty="0"/>
              <a:t>Click to edit Master title style</a:t>
            </a:r>
          </a:p>
        </p:txBody>
      </p:sp>
      <p:pic>
        <p:nvPicPr>
          <p:cNvPr id="31" name="Picture 3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80671" y="254740"/>
            <a:ext cx="2366287" cy="356563"/>
          </a:xfrm>
          <a:prstGeom prst="rect">
            <a:avLst/>
          </a:prstGeom>
        </p:spPr>
      </p:pic>
      <p:sp>
        <p:nvSpPr>
          <p:cNvPr id="11" name="TextBox 10"/>
          <p:cNvSpPr txBox="1"/>
          <p:nvPr userDrawn="1"/>
        </p:nvSpPr>
        <p:spPr>
          <a:xfrm>
            <a:off x="3522530" y="6496469"/>
            <a:ext cx="1812676" cy="276999"/>
          </a:xfrm>
          <a:prstGeom prst="rect">
            <a:avLst/>
          </a:prstGeom>
          <a:noFill/>
        </p:spPr>
        <p:txBody>
          <a:bodyPr wrap="none" rtlCol="0">
            <a:spAutoFit/>
          </a:bodyPr>
          <a:lstStyle/>
          <a:p>
            <a:r>
              <a:rPr lang="en-US" sz="1200" dirty="0">
                <a:solidFill>
                  <a:schemeClr val="bg1"/>
                </a:solidFill>
              </a:rPr>
              <a:t>© Jackson Lewis P.C. 2018</a:t>
            </a:r>
          </a:p>
        </p:txBody>
      </p:sp>
      <p:pic>
        <p:nvPicPr>
          <p:cNvPr id="10" name="Picture 9" descr="EPS Color Logo [No Tag].png"/>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200496" y="6482949"/>
            <a:ext cx="1546462" cy="233029"/>
          </a:xfrm>
          <a:prstGeom prst="rect">
            <a:avLst/>
          </a:prstGeom>
        </p:spPr>
      </p:pic>
    </p:spTree>
    <p:extLst>
      <p:ext uri="{BB962C8B-B14F-4D97-AF65-F5344CB8AC3E}">
        <p14:creationId xmlns:p14="http://schemas.microsoft.com/office/powerpoint/2010/main" val="134581935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n w="18415" cmpd="sng">
                  <a:noFill/>
                  <a:prstDash val="solid"/>
                </a:ln>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077147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1600200"/>
          </a:xfrm>
          <a:prstGeom prst="rect">
            <a:avLst/>
          </a:prstGeom>
          <a:gradFill flip="none" rotWithShape="1">
            <a:gsLst>
              <a:gs pos="0">
                <a:srgbClr val="335B8A"/>
              </a:gs>
              <a:gs pos="100000">
                <a:srgbClr val="0F3B63"/>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25400" y="1643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JL-Logo (AWD Tagline).jpg"/>
          <p:cNvPicPr>
            <a:picLocks noChangeAspect="1"/>
          </p:cNvPicPr>
          <p:nvPr/>
        </p:nvPicPr>
        <p:blipFill>
          <a:blip r:embed="rId5" cstate="screen">
            <a:clrChange>
              <a:clrFrom>
                <a:srgbClr val="FDFDFD"/>
              </a:clrFrom>
              <a:clrTo>
                <a:srgbClr val="FDFDFD">
                  <a:alpha val="0"/>
                </a:srgbClr>
              </a:clrTo>
            </a:clrChange>
            <a:extLst>
              <a:ext uri="{28A0092B-C50C-407E-A947-70E740481C1C}">
                <a14:useLocalDpi xmlns:a14="http://schemas.microsoft.com/office/drawing/2010/main"/>
              </a:ext>
            </a:extLst>
          </a:blip>
          <a:srcRect/>
          <a:stretch>
            <a:fillRect/>
          </a:stretch>
        </p:blipFill>
        <p:spPr>
          <a:xfrm>
            <a:off x="7313022" y="6406622"/>
            <a:ext cx="1571148" cy="232994"/>
          </a:xfrm>
          <a:prstGeom prst="rect">
            <a:avLst/>
          </a:prstGeom>
          <a:effectLst/>
        </p:spPr>
      </p:pic>
      <p:pic>
        <p:nvPicPr>
          <p:cNvPr id="12" name="Picture 11" descr="Health.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3022" y="274638"/>
            <a:ext cx="1673548" cy="1045103"/>
          </a:xfrm>
          <a:prstGeom prst="rect">
            <a:avLst/>
          </a:prstGeom>
        </p:spPr>
      </p:pic>
      <p:sp>
        <p:nvSpPr>
          <p:cNvPr id="4" name="TextBox 3"/>
          <p:cNvSpPr txBox="1"/>
          <p:nvPr/>
        </p:nvSpPr>
        <p:spPr>
          <a:xfrm>
            <a:off x="-685800" y="6390481"/>
            <a:ext cx="1422400" cy="276999"/>
          </a:xfrm>
          <a:prstGeom prst="rect">
            <a:avLst/>
          </a:prstGeom>
          <a:noFill/>
        </p:spPr>
        <p:txBody>
          <a:bodyPr wrap="square" rtlCol="0">
            <a:spAutoFit/>
          </a:bodyPr>
          <a:lstStyle/>
          <a:p>
            <a:pPr algn="r"/>
            <a:fld id="{B6EAB0D7-E2C9-446E-A983-39E1DA867627}" type="slidenum">
              <a:rPr lang="en-US" sz="1200" smtClean="0"/>
              <a:t>‹#›</a:t>
            </a:fld>
            <a:endParaRPr lang="en-US" sz="1200" dirty="0"/>
          </a:p>
        </p:txBody>
      </p:sp>
      <p:sp>
        <p:nvSpPr>
          <p:cNvPr id="6" name="TextBox 5"/>
          <p:cNvSpPr txBox="1"/>
          <p:nvPr userDrawn="1"/>
        </p:nvSpPr>
        <p:spPr>
          <a:xfrm>
            <a:off x="3516015" y="6399690"/>
            <a:ext cx="1812676" cy="276999"/>
          </a:xfrm>
          <a:prstGeom prst="rect">
            <a:avLst/>
          </a:prstGeom>
          <a:noFill/>
        </p:spPr>
        <p:txBody>
          <a:bodyPr wrap="none" rtlCol="0">
            <a:spAutoFit/>
          </a:bodyPr>
          <a:lstStyle/>
          <a:p>
            <a:r>
              <a:rPr lang="en-US" sz="1200" dirty="0"/>
              <a:t>© Jackson Lewis P.C. 2018</a:t>
            </a:r>
          </a:p>
        </p:txBody>
      </p:sp>
      <p:cxnSp>
        <p:nvCxnSpPr>
          <p:cNvPr id="13" name="Straight Connector 12"/>
          <p:cNvCxnSpPr/>
          <p:nvPr userDrawn="1"/>
        </p:nvCxnSpPr>
        <p:spPr>
          <a:xfrm>
            <a:off x="457200" y="6367464"/>
            <a:ext cx="8426970" cy="0"/>
          </a:xfrm>
          <a:prstGeom prst="line">
            <a:avLst/>
          </a:prstGeom>
          <a:ln w="31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33117238"/>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60" r:id="rId3"/>
  </p:sldLayoutIdLst>
  <p:txStyles>
    <p:titleStyle>
      <a:lvl1pPr algn="ctr" defTabSz="457200" rtl="0" eaLnBrk="1" latinLnBrk="0" hangingPunct="1">
        <a:spcBef>
          <a:spcPct val="0"/>
        </a:spcBef>
        <a:buNone/>
        <a:defRPr sz="3600" b="0" kern="1200">
          <a:solidFill>
            <a:schemeClr val="bg1"/>
          </a:solidFill>
          <a:latin typeface="Verdana"/>
          <a:ea typeface="+mj-ea"/>
          <a:cs typeface="Verdana"/>
        </a:defRPr>
      </a:lvl1pPr>
    </p:titleStyle>
    <p:bodyStyle>
      <a:lvl1pPr marL="342900" indent="-342900" algn="l" defTabSz="457200" rtl="0" eaLnBrk="1" latinLnBrk="0" hangingPunct="1">
        <a:spcBef>
          <a:spcPct val="20000"/>
        </a:spcBef>
        <a:buClr>
          <a:srgbClr val="335B8A"/>
        </a:buClr>
        <a:buFont typeface="Arial"/>
        <a:buChar char="•"/>
        <a:defRPr sz="2800" kern="1200">
          <a:solidFill>
            <a:schemeClr val="tx1"/>
          </a:solidFill>
          <a:latin typeface="+mn-lt"/>
          <a:ea typeface="+mn-ea"/>
          <a:cs typeface="+mn-cs"/>
        </a:defRPr>
      </a:lvl1pPr>
      <a:lvl2pPr marL="742950" indent="-285750" algn="l" defTabSz="457200" rtl="0" eaLnBrk="1" latinLnBrk="0" hangingPunct="1">
        <a:spcBef>
          <a:spcPct val="20000"/>
        </a:spcBef>
        <a:buClr>
          <a:srgbClr val="65B4E6"/>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rgbClr val="92CBEB"/>
        </a:buClr>
        <a:buFont typeface="Arial"/>
        <a:buChar char="•"/>
        <a:defRPr sz="2200" kern="1200">
          <a:solidFill>
            <a:schemeClr val="tx1"/>
          </a:solidFill>
          <a:latin typeface="+mn-lt"/>
          <a:ea typeface="+mn-ea"/>
          <a:cs typeface="+mn-cs"/>
        </a:defRPr>
      </a:lvl3pPr>
      <a:lvl4pPr marL="1600200" indent="-228600" algn="l" defTabSz="457200" rtl="0" eaLnBrk="1" latinLnBrk="0" hangingPunct="1">
        <a:spcBef>
          <a:spcPct val="20000"/>
        </a:spcBef>
        <a:buClr>
          <a:schemeClr val="bg1">
            <a:lumMod val="75000"/>
          </a:schemeClr>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bg1">
            <a:lumMod val="85000"/>
          </a:schemeClr>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8"/>
          <p:cNvSpPr/>
          <p:nvPr/>
        </p:nvSpPr>
        <p:spPr>
          <a:xfrm>
            <a:off x="0" y="0"/>
            <a:ext cx="9144000" cy="1062603"/>
          </a:xfrm>
          <a:custGeom>
            <a:avLst/>
            <a:gdLst/>
            <a:ahLst/>
            <a:cxnLst/>
            <a:rect l="l" t="t" r="r" b="b"/>
            <a:pathLst>
              <a:path w="9144000" h="1479695">
                <a:moveTo>
                  <a:pt x="0" y="0"/>
                </a:moveTo>
                <a:lnTo>
                  <a:pt x="9144000" y="0"/>
                </a:lnTo>
                <a:lnTo>
                  <a:pt x="9144000" y="1289038"/>
                </a:lnTo>
                <a:lnTo>
                  <a:pt x="830046" y="1289038"/>
                </a:lnTo>
                <a:lnTo>
                  <a:pt x="639389" y="1479695"/>
                </a:lnTo>
                <a:lnTo>
                  <a:pt x="448732" y="1289038"/>
                </a:lnTo>
                <a:lnTo>
                  <a:pt x="0" y="1289038"/>
                </a:lnTo>
                <a:close/>
              </a:path>
            </a:pathLst>
          </a:custGeom>
          <a:solidFill>
            <a:srgbClr val="0F4D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a:p>
        </p:txBody>
      </p:sp>
      <p:sp>
        <p:nvSpPr>
          <p:cNvPr id="2" name="Title Placeholder 1"/>
          <p:cNvSpPr>
            <a:spLocks noGrp="1"/>
          </p:cNvSpPr>
          <p:nvPr>
            <p:ph type="title"/>
          </p:nvPr>
        </p:nvSpPr>
        <p:spPr>
          <a:xfrm>
            <a:off x="457200" y="0"/>
            <a:ext cx="8229600" cy="914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51284"/>
            <a:ext cx="8229600" cy="487487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a:xfrm>
            <a:off x="457358" y="6472495"/>
            <a:ext cx="8229600" cy="0"/>
          </a:xfrm>
          <a:prstGeom prst="line">
            <a:avLst/>
          </a:prstGeom>
          <a:ln w="3175">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EPS Color Logo [No Tag].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40496" y="6523038"/>
            <a:ext cx="1546462" cy="233029"/>
          </a:xfrm>
          <a:prstGeom prst="rect">
            <a:avLst/>
          </a:prstGeom>
        </p:spPr>
      </p:pic>
      <p:sp>
        <p:nvSpPr>
          <p:cNvPr id="9" name="TextBox 8"/>
          <p:cNvSpPr txBox="1"/>
          <p:nvPr userDrawn="1"/>
        </p:nvSpPr>
        <p:spPr>
          <a:xfrm>
            <a:off x="3479231" y="6501052"/>
            <a:ext cx="1812676" cy="276999"/>
          </a:xfrm>
          <a:prstGeom prst="rect">
            <a:avLst/>
          </a:prstGeom>
          <a:noFill/>
        </p:spPr>
        <p:txBody>
          <a:bodyPr wrap="none" rtlCol="0">
            <a:spAutoFit/>
          </a:bodyPr>
          <a:lstStyle/>
          <a:p>
            <a:r>
              <a:rPr lang="en-US" sz="1200" dirty="0"/>
              <a:t>© Jackson Lewis P.C. 2018</a:t>
            </a:r>
          </a:p>
        </p:txBody>
      </p:sp>
      <p:sp>
        <p:nvSpPr>
          <p:cNvPr id="13" name="TextBox 12"/>
          <p:cNvSpPr txBox="1"/>
          <p:nvPr userDrawn="1"/>
        </p:nvSpPr>
        <p:spPr>
          <a:xfrm>
            <a:off x="3996782" y="6399690"/>
            <a:ext cx="1812676" cy="276999"/>
          </a:xfrm>
          <a:prstGeom prst="rect">
            <a:avLst/>
          </a:prstGeom>
          <a:noFill/>
        </p:spPr>
        <p:txBody>
          <a:bodyPr wrap="none" rtlCol="0">
            <a:spAutoFit/>
          </a:bodyPr>
          <a:lstStyle/>
          <a:p>
            <a:r>
              <a:rPr lang="en-US" sz="1200" dirty="0">
                <a:solidFill>
                  <a:schemeClr val="bg1"/>
                </a:solidFill>
              </a:rPr>
              <a:t>© Jackson Lewis P.C. 2018</a:t>
            </a:r>
          </a:p>
        </p:txBody>
      </p:sp>
      <p:sp>
        <p:nvSpPr>
          <p:cNvPr id="14" name="TextBox 13"/>
          <p:cNvSpPr txBox="1"/>
          <p:nvPr userDrawn="1"/>
        </p:nvSpPr>
        <p:spPr>
          <a:xfrm>
            <a:off x="404371" y="6479068"/>
            <a:ext cx="367408" cy="276999"/>
          </a:xfrm>
          <a:prstGeom prst="rect">
            <a:avLst/>
          </a:prstGeom>
          <a:noFill/>
        </p:spPr>
        <p:txBody>
          <a:bodyPr wrap="none" rtlCol="0">
            <a:spAutoFit/>
          </a:bodyPr>
          <a:lstStyle/>
          <a:p>
            <a:fld id="{43B41616-DFB6-4F80-BFFB-4CD7D4B06C0E}" type="slidenum">
              <a:rPr lang="en-US" sz="1200" smtClean="0">
                <a:solidFill>
                  <a:schemeClr val="tx1"/>
                </a:solidFill>
              </a:rPr>
              <a:t>‹#›</a:t>
            </a:fld>
            <a:endParaRPr lang="en-US" sz="1200" dirty="0">
              <a:solidFill>
                <a:schemeClr val="tx1"/>
              </a:solidFill>
            </a:endParaRPr>
          </a:p>
        </p:txBody>
      </p:sp>
    </p:spTree>
    <p:extLst>
      <p:ext uri="{BB962C8B-B14F-4D97-AF65-F5344CB8AC3E}">
        <p14:creationId xmlns:p14="http://schemas.microsoft.com/office/powerpoint/2010/main" val="2649794662"/>
      </p:ext>
    </p:extLst>
  </p:cSld>
  <p:clrMap bg1="lt1" tx1="dk1" bg2="lt2" tx2="dk2" accent1="accent1" accent2="accent2" accent3="accent3" accent4="accent4" accent5="accent5" accent6="accent6" hlink="hlink" folHlink="folHlink"/>
  <p:sldLayoutIdLst>
    <p:sldLayoutId id="2147483662" r:id="rId1"/>
  </p:sldLayoutIdLst>
  <p:transition>
    <p:fade/>
  </p:transition>
  <p:txStyles>
    <p:titleStyle>
      <a:lvl1pPr algn="l" defTabSz="457200" rtl="0" eaLnBrk="1" latinLnBrk="0" hangingPunct="1">
        <a:spcBef>
          <a:spcPct val="0"/>
        </a:spcBef>
        <a:buNone/>
        <a:defRPr sz="3000" b="1" kern="1200" cap="none" spc="0">
          <a:ln w="18415" cmpd="sng">
            <a:noFill/>
            <a:prstDash val="solid"/>
          </a:ln>
          <a:solidFill>
            <a:srgbClr val="FFFFFF"/>
          </a:solidFill>
          <a:effectLst/>
          <a:latin typeface="Arial"/>
          <a:ea typeface="+mj-ea"/>
          <a:cs typeface="Arial"/>
        </a:defRPr>
      </a:lvl1pPr>
    </p:titleStyle>
    <p:bodyStyle>
      <a:lvl1pPr marL="342900" indent="-342900" algn="l" defTabSz="457200" rtl="0" eaLnBrk="1" latinLnBrk="0" hangingPunct="1">
        <a:spcBef>
          <a:spcPts val="1200"/>
        </a:spcBef>
        <a:buClr>
          <a:srgbClr val="0F4D77"/>
        </a:buClr>
        <a:buSzPct val="60000"/>
        <a:buFont typeface="Wingdings" charset="2"/>
        <a:buChar char="u"/>
        <a:defRPr sz="2400" kern="1200">
          <a:solidFill>
            <a:schemeClr val="tx1"/>
          </a:solidFill>
          <a:latin typeface="Arial"/>
          <a:ea typeface="+mn-ea"/>
          <a:cs typeface="Arial"/>
        </a:defRPr>
      </a:lvl1pPr>
      <a:lvl2pPr marL="742950" indent="-285750" algn="l" defTabSz="457200" rtl="0" eaLnBrk="1" latinLnBrk="0" hangingPunct="1">
        <a:spcBef>
          <a:spcPts val="1200"/>
        </a:spcBef>
        <a:buClr>
          <a:srgbClr val="41709C"/>
        </a:buClr>
        <a:buSzPct val="100000"/>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ts val="1200"/>
        </a:spcBef>
        <a:buClr>
          <a:srgbClr val="5183BB"/>
        </a:buClr>
        <a:buFont typeface="Lucida Grande"/>
        <a:buChar char="-"/>
        <a:defRPr sz="1800" kern="1200">
          <a:solidFill>
            <a:schemeClr val="tx1"/>
          </a:solidFill>
          <a:latin typeface="Arial"/>
          <a:ea typeface="+mn-ea"/>
          <a:cs typeface="Arial"/>
        </a:defRPr>
      </a:lvl3pPr>
      <a:lvl4pPr marL="1600200" indent="-228600" algn="l" defTabSz="457200" rtl="0" eaLnBrk="1" latinLnBrk="0" hangingPunct="1">
        <a:spcBef>
          <a:spcPts val="1200"/>
        </a:spcBef>
        <a:buClr>
          <a:srgbClr val="9AA7AF"/>
        </a:buClr>
        <a:buFont typeface="Wingdings" charset="2"/>
        <a:buChar char="§"/>
        <a:defRPr sz="1600" kern="1200">
          <a:solidFill>
            <a:schemeClr val="tx1"/>
          </a:solidFill>
          <a:latin typeface="Arial"/>
          <a:ea typeface="+mn-ea"/>
          <a:cs typeface="Arial"/>
        </a:defRPr>
      </a:lvl4pPr>
      <a:lvl5pPr marL="2057400" indent="-228600" algn="l" defTabSz="457200" rtl="0" eaLnBrk="1" latinLnBrk="0" hangingPunct="1">
        <a:spcBef>
          <a:spcPts val="1200"/>
        </a:spcBef>
        <a:buClr>
          <a:srgbClr val="9AA7AF"/>
        </a:buClr>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mailto:RussoK@jacksonlewis.com"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74136" y="4381692"/>
            <a:ext cx="5769864" cy="1631216"/>
          </a:xfrm>
          <a:prstGeom prst="rect">
            <a:avLst/>
          </a:prstGeom>
        </p:spPr>
        <p:txBody>
          <a:bodyPr wrap="square">
            <a:spAutoFit/>
          </a:bodyPr>
          <a:lstStyle/>
          <a:p>
            <a:pPr marL="342900" lvl="0" indent="-342900">
              <a:spcBef>
                <a:spcPct val="20000"/>
              </a:spcBef>
              <a:buClr>
                <a:srgbClr val="789A50"/>
              </a:buClr>
              <a:buSzPct val="60000"/>
              <a:defRPr/>
            </a:pPr>
            <a:r>
              <a:rPr lang="en-US" sz="2800" b="1" dirty="0">
                <a:solidFill>
                  <a:schemeClr val="bg1"/>
                </a:solidFill>
                <a:latin typeface="Arial" charset="0"/>
                <a:ea typeface="Arial" charset="0"/>
                <a:cs typeface="Arial" charset="0"/>
              </a:rPr>
              <a:t>Kathryn J. Russo, Esq.</a:t>
            </a:r>
          </a:p>
          <a:p>
            <a:pPr marL="342900" lvl="0" indent="-342900">
              <a:spcBef>
                <a:spcPct val="20000"/>
              </a:spcBef>
              <a:buClr>
                <a:srgbClr val="789A50"/>
              </a:buClr>
              <a:buSzPct val="60000"/>
              <a:defRPr/>
            </a:pPr>
            <a:r>
              <a:rPr lang="en-US" sz="2000" dirty="0">
                <a:solidFill>
                  <a:schemeClr val="bg1"/>
                </a:solidFill>
                <a:latin typeface="Arial" charset="0"/>
                <a:ea typeface="Arial" charset="0"/>
                <a:cs typeface="Arial" charset="0"/>
              </a:rPr>
              <a:t>Jackson Lewis P.C.  |  Long Island</a:t>
            </a:r>
          </a:p>
          <a:p>
            <a:pPr marL="342900" lvl="0" indent="-342900">
              <a:spcBef>
                <a:spcPct val="20000"/>
              </a:spcBef>
              <a:buClr>
                <a:srgbClr val="789A50"/>
              </a:buClr>
              <a:buSzPct val="60000"/>
              <a:defRPr/>
            </a:pPr>
            <a:r>
              <a:rPr lang="en-US" sz="2000" dirty="0">
                <a:solidFill>
                  <a:schemeClr val="bg1"/>
                </a:solidFill>
                <a:latin typeface="Arial" charset="0"/>
                <a:ea typeface="Arial" charset="0"/>
                <a:cs typeface="Arial" charset="0"/>
              </a:rPr>
              <a:t>Kathryn.Russo@jacksonlewis.com </a:t>
            </a:r>
          </a:p>
          <a:p>
            <a:pPr marL="342900" lvl="0" indent="-342900">
              <a:spcBef>
                <a:spcPct val="20000"/>
              </a:spcBef>
              <a:buClr>
                <a:srgbClr val="789A50"/>
              </a:buClr>
              <a:buSzPct val="60000"/>
              <a:defRPr/>
            </a:pPr>
            <a:r>
              <a:rPr lang="en-US" sz="2000" dirty="0">
                <a:solidFill>
                  <a:schemeClr val="bg1"/>
                </a:solidFill>
                <a:latin typeface="Arial" charset="0"/>
                <a:ea typeface="Arial" charset="0"/>
                <a:cs typeface="Arial" charset="0"/>
              </a:rPr>
              <a:t>631-247-4606</a:t>
            </a:r>
          </a:p>
        </p:txBody>
      </p:sp>
      <p:sp>
        <p:nvSpPr>
          <p:cNvPr id="5" name="Title 1"/>
          <p:cNvSpPr>
            <a:spLocks noGrp="1"/>
          </p:cNvSpPr>
          <p:nvPr>
            <p:ph type="ctrTitle"/>
          </p:nvPr>
        </p:nvSpPr>
        <p:spPr>
          <a:xfrm>
            <a:off x="285227" y="704537"/>
            <a:ext cx="8562017" cy="2398881"/>
          </a:xfrm>
        </p:spPr>
        <p:txBody>
          <a:bodyPr>
            <a:normAutofit fontScale="90000"/>
          </a:bodyPr>
          <a:lstStyle/>
          <a:p>
            <a:pPr algn="ctr">
              <a:spcBef>
                <a:spcPts val="0"/>
              </a:spcBef>
            </a:pPr>
            <a:r>
              <a:rPr lang="en-US" sz="4000" dirty="0"/>
              <a:t>How Industry Is Addressing Workforce Issues And Drug Testing In The New Era of Legalized Marijuana</a:t>
            </a:r>
          </a:p>
        </p:txBody>
      </p:sp>
      <p:sp>
        <p:nvSpPr>
          <p:cNvPr id="2" name="TextBox 1"/>
          <p:cNvSpPr txBox="1"/>
          <p:nvPr/>
        </p:nvSpPr>
        <p:spPr>
          <a:xfrm>
            <a:off x="6413500" y="520987"/>
            <a:ext cx="1752600" cy="584775"/>
          </a:xfrm>
          <a:prstGeom prst="rect">
            <a:avLst/>
          </a:prstGeom>
          <a:noFill/>
        </p:spPr>
        <p:txBody>
          <a:bodyPr wrap="square" rtlCol="0">
            <a:spAutoFit/>
          </a:bodyPr>
          <a:lstStyle/>
          <a:p>
            <a:r>
              <a:rPr lang="en-US" sz="1400" b="1" dirty="0">
                <a:ln w="18415" cmpd="sng">
                  <a:noFill/>
                  <a:prstDash val="solid"/>
                </a:ln>
                <a:solidFill>
                  <a:srgbClr val="0F4D77"/>
                </a:solidFill>
                <a:latin typeface="Arial" pitchFamily="34" charset="0"/>
                <a:ea typeface="+mj-ea"/>
                <a:cs typeface="Arial" pitchFamily="34" charset="0"/>
              </a:rPr>
              <a:t>Oct. 3, 2018</a:t>
            </a:r>
            <a:r>
              <a:rPr lang="en-US" sz="2800" dirty="0">
                <a:latin typeface="Arial" pitchFamily="34" charset="0"/>
                <a:cs typeface="Arial" pitchFamily="34" charset="0"/>
              </a:rPr>
              <a:t/>
            </a:r>
            <a:br>
              <a:rPr lang="en-US" sz="2800" dirty="0">
                <a:latin typeface="Arial" pitchFamily="34" charset="0"/>
                <a:cs typeface="Arial" pitchFamily="34" charset="0"/>
              </a:rPr>
            </a:br>
            <a:endParaRPr lang="en-US" dirty="0"/>
          </a:p>
        </p:txBody>
      </p:sp>
      <p:sp>
        <p:nvSpPr>
          <p:cNvPr id="3" name="Rectangle 2"/>
          <p:cNvSpPr/>
          <p:nvPr/>
        </p:nvSpPr>
        <p:spPr>
          <a:xfrm>
            <a:off x="812800" y="3032990"/>
            <a:ext cx="7860145" cy="830997"/>
          </a:xfrm>
          <a:prstGeom prst="rect">
            <a:avLst/>
          </a:prstGeom>
        </p:spPr>
        <p:txBody>
          <a:bodyPr wrap="square">
            <a:spAutoFit/>
          </a:bodyPr>
          <a:lstStyle/>
          <a:p>
            <a:endParaRPr lang="en-US" sz="2400" b="1" dirty="0">
              <a:ln w="18415" cmpd="sng">
                <a:noFill/>
                <a:prstDash val="solid"/>
              </a:ln>
              <a:solidFill>
                <a:srgbClr val="0F4D77"/>
              </a:solidFill>
              <a:latin typeface="Arial" pitchFamily="34" charset="0"/>
              <a:ea typeface="+mj-ea"/>
              <a:cs typeface="Arial" pitchFamily="34" charset="0"/>
            </a:endParaRPr>
          </a:p>
          <a:p>
            <a:r>
              <a:rPr lang="en-US" sz="2400" b="1" dirty="0">
                <a:ln w="18415" cmpd="sng">
                  <a:noFill/>
                  <a:prstDash val="solid"/>
                </a:ln>
                <a:solidFill>
                  <a:srgbClr val="0F4D77"/>
                </a:solidFill>
                <a:latin typeface="Arial" pitchFamily="34" charset="0"/>
                <a:ea typeface="+mj-ea"/>
                <a:cs typeface="Arial" pitchFamily="34" charset="0"/>
              </a:rPr>
              <a:t>Presented at the AMOTIA 10</a:t>
            </a:r>
            <a:r>
              <a:rPr lang="en-US" sz="2400" b="1" baseline="30000" dirty="0">
                <a:ln w="18415" cmpd="sng">
                  <a:noFill/>
                  <a:prstDash val="solid"/>
                </a:ln>
                <a:solidFill>
                  <a:srgbClr val="0F4D77"/>
                </a:solidFill>
                <a:latin typeface="Arial" pitchFamily="34" charset="0"/>
                <a:ea typeface="+mj-ea"/>
                <a:cs typeface="Arial" pitchFamily="34" charset="0"/>
              </a:rPr>
              <a:t>th</a:t>
            </a:r>
            <a:r>
              <a:rPr lang="en-US" sz="2400" b="1" dirty="0">
                <a:ln w="18415" cmpd="sng">
                  <a:noFill/>
                  <a:prstDash val="solid"/>
                </a:ln>
                <a:solidFill>
                  <a:srgbClr val="0F4D77"/>
                </a:solidFill>
                <a:latin typeface="Arial" pitchFamily="34" charset="0"/>
                <a:ea typeface="+mj-ea"/>
                <a:cs typeface="Arial" pitchFamily="34" charset="0"/>
              </a:rPr>
              <a:t> Annual Conference by:</a:t>
            </a:r>
            <a:endParaRPr lang="en-US" sz="2400"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832" y="4381692"/>
            <a:ext cx="1616711" cy="1616711"/>
          </a:xfrm>
          <a:prstGeom prst="rect">
            <a:avLst/>
          </a:prstGeom>
        </p:spPr>
      </p:pic>
    </p:spTree>
    <p:extLst>
      <p:ext uri="{BB962C8B-B14F-4D97-AF65-F5344CB8AC3E}">
        <p14:creationId xmlns:p14="http://schemas.microsoft.com/office/powerpoint/2010/main" val="212097315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906" y="-286326"/>
            <a:ext cx="8700197" cy="1468582"/>
          </a:xfrm>
        </p:spPr>
        <p:txBody>
          <a:bodyPr>
            <a:noAutofit/>
          </a:bodyPr>
          <a:lstStyle/>
          <a:p>
            <a:r>
              <a:rPr lang="en-US" dirty="0">
                <a:latin typeface="Arial" panose="020B0604020202020204" pitchFamily="34" charset="0"/>
                <a:cs typeface="Arial" panose="020B0604020202020204" pitchFamily="34" charset="0"/>
              </a:rPr>
              <a:t>Medical Marijuana – States With High Legal Risk For Employers</a:t>
            </a:r>
          </a:p>
        </p:txBody>
      </p:sp>
      <p:sp>
        <p:nvSpPr>
          <p:cNvPr id="3" name="Content Placeholder 2"/>
          <p:cNvSpPr>
            <a:spLocks noGrp="1"/>
          </p:cNvSpPr>
          <p:nvPr>
            <p:ph idx="1"/>
          </p:nvPr>
        </p:nvSpPr>
        <p:spPr>
          <a:xfrm>
            <a:off x="414670" y="1182257"/>
            <a:ext cx="8418434" cy="2022762"/>
          </a:xfrm>
        </p:spPr>
        <p:txBody>
          <a:bodyPr>
            <a:normAutofit/>
          </a:bodyPr>
          <a:lstStyle/>
          <a:p>
            <a:r>
              <a:rPr lang="en-US" sz="3200" dirty="0">
                <a:latin typeface="Arial" panose="020B0604020202020204" pitchFamily="34" charset="0"/>
                <a:cs typeface="Arial" panose="020B0604020202020204" pitchFamily="34" charset="0"/>
              </a:rPr>
              <a:t>State medical marijuana laws contain anti-discrimination provisions):  AZ, AR, DE, IL, ME, MN, NV, NY, PA, and WV  </a:t>
            </a:r>
          </a:p>
        </p:txBody>
      </p:sp>
      <p:pic>
        <p:nvPicPr>
          <p:cNvPr id="4" name="Picture 3"/>
          <p:cNvPicPr>
            <a:picLocks noChangeAspect="1"/>
          </p:cNvPicPr>
          <p:nvPr/>
        </p:nvPicPr>
        <p:blipFill>
          <a:blip r:embed="rId2"/>
          <a:stretch>
            <a:fillRect/>
          </a:stretch>
        </p:blipFill>
        <p:spPr>
          <a:xfrm>
            <a:off x="2447636" y="2793721"/>
            <a:ext cx="4239491" cy="3540117"/>
          </a:xfrm>
          <a:prstGeom prst="rect">
            <a:avLst/>
          </a:prstGeom>
        </p:spPr>
      </p:pic>
    </p:spTree>
    <p:extLst>
      <p:ext uri="{BB962C8B-B14F-4D97-AF65-F5344CB8AC3E}">
        <p14:creationId xmlns:p14="http://schemas.microsoft.com/office/powerpoint/2010/main" val="1001632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906" y="0"/>
            <a:ext cx="8700197" cy="877455"/>
          </a:xfrm>
        </p:spPr>
        <p:txBody>
          <a:bodyPr>
            <a:noAutofit/>
          </a:bodyPr>
          <a:lstStyle/>
          <a:p>
            <a:r>
              <a:rPr lang="en-US" sz="3200" dirty="0">
                <a:latin typeface="Arial" panose="020B0604020202020204" pitchFamily="34" charset="0"/>
                <a:cs typeface="Arial" panose="020B0604020202020204" pitchFamily="34" charset="0"/>
              </a:rPr>
              <a:t>Medical Marijuana – States With The Most Legal Risk For Employers</a:t>
            </a:r>
          </a:p>
        </p:txBody>
      </p:sp>
      <p:sp>
        <p:nvSpPr>
          <p:cNvPr id="3" name="Content Placeholder 2"/>
          <p:cNvSpPr>
            <a:spLocks noGrp="1"/>
          </p:cNvSpPr>
          <p:nvPr>
            <p:ph idx="1"/>
          </p:nvPr>
        </p:nvSpPr>
        <p:spPr>
          <a:xfrm>
            <a:off x="414669" y="1136073"/>
            <a:ext cx="8418435" cy="2512291"/>
          </a:xfrm>
        </p:spPr>
        <p:txBody>
          <a:bodyPr>
            <a:normAutofit fontScale="92500" lnSpcReduction="10000"/>
          </a:bodyPr>
          <a:lstStyle/>
          <a:p>
            <a:r>
              <a:rPr lang="en-US" sz="4600" dirty="0">
                <a:latin typeface="Arial" panose="020B0604020202020204" pitchFamily="34" charset="0"/>
                <a:cs typeface="Arial" panose="020B0604020202020204" pitchFamily="34" charset="0"/>
              </a:rPr>
              <a:t>Recent court cases ruling against employers who did not hire medical marijuana users:  CT, MA and RI. </a:t>
            </a:r>
          </a:p>
          <a:p>
            <a:endParaRPr lang="en-US" sz="96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4483004" y="3509130"/>
            <a:ext cx="4245841" cy="2832066"/>
          </a:xfrm>
          <a:prstGeom prst="rect">
            <a:avLst/>
          </a:prstGeom>
        </p:spPr>
      </p:pic>
    </p:spTree>
    <p:extLst>
      <p:ext uri="{BB962C8B-B14F-4D97-AF65-F5344CB8AC3E}">
        <p14:creationId xmlns:p14="http://schemas.microsoft.com/office/powerpoint/2010/main" val="1916764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907" y="-166254"/>
            <a:ext cx="8891020" cy="1219200"/>
          </a:xfrm>
        </p:spPr>
        <p:txBody>
          <a:bodyPr>
            <a:noAutofit/>
          </a:bodyPr>
          <a:lstStyle/>
          <a:p>
            <a:r>
              <a:rPr lang="en-US" sz="3200" dirty="0">
                <a:latin typeface="Arial" panose="020B0604020202020204" pitchFamily="34" charset="0"/>
                <a:cs typeface="Arial" panose="020B0604020202020204" pitchFamily="34" charset="0"/>
              </a:rPr>
              <a:t>Medical Marijuana – States With The Most Legal Risk For Employers</a:t>
            </a:r>
          </a:p>
        </p:txBody>
      </p:sp>
      <p:sp>
        <p:nvSpPr>
          <p:cNvPr id="3" name="Content Placeholder 2"/>
          <p:cNvSpPr>
            <a:spLocks noGrp="1"/>
          </p:cNvSpPr>
          <p:nvPr>
            <p:ph idx="1"/>
          </p:nvPr>
        </p:nvSpPr>
        <p:spPr>
          <a:xfrm>
            <a:off x="230909" y="1126836"/>
            <a:ext cx="8913091" cy="3276934"/>
          </a:xfrm>
        </p:spPr>
        <p:txBody>
          <a:bodyPr>
            <a:normAutofit fontScale="25000" lnSpcReduction="20000"/>
          </a:bodyPr>
          <a:lstStyle/>
          <a:p>
            <a:r>
              <a:rPr lang="en-US" sz="9600" dirty="0">
                <a:latin typeface="Arial" panose="020B0604020202020204" pitchFamily="34" charset="0"/>
                <a:cs typeface="Arial" panose="020B0604020202020204" pitchFamily="34" charset="0"/>
              </a:rPr>
              <a:t>Oklahoma – new medical marijuana law took effect on July 26, 2018. </a:t>
            </a:r>
          </a:p>
          <a:p>
            <a:pPr lvl="1"/>
            <a:r>
              <a:rPr lang="en-US" sz="9200" dirty="0">
                <a:latin typeface="Arial" panose="020B0604020202020204" pitchFamily="34" charset="0"/>
                <a:cs typeface="Arial" panose="020B0604020202020204" pitchFamily="34" charset="0"/>
              </a:rPr>
              <a:t>There are no “qualifying medical conditions,” meaning marijuana will be easy to obtain;</a:t>
            </a:r>
          </a:p>
          <a:p>
            <a:pPr lvl="1"/>
            <a:r>
              <a:rPr lang="en-US" sz="9200" dirty="0">
                <a:latin typeface="Arial" panose="020B0604020202020204" pitchFamily="34" charset="0"/>
                <a:cs typeface="Arial" panose="020B0604020202020204" pitchFamily="34" charset="0"/>
              </a:rPr>
              <a:t>Discrimination by employers against medical marijuana users is prohibited;</a:t>
            </a:r>
          </a:p>
          <a:p>
            <a:pPr lvl="1"/>
            <a:r>
              <a:rPr lang="en-US" sz="9600" b="1" i="1" dirty="0"/>
              <a:t>Employers may not take action against the holder of a medical marijuana license solely based upon the results of a drug test showing positive for marijuana or its components. </a:t>
            </a:r>
            <a:r>
              <a:rPr lang="en-US" sz="9200" dirty="0">
                <a:latin typeface="Arial" panose="020B0604020202020204" pitchFamily="34" charset="0"/>
                <a:cs typeface="Arial" panose="020B0604020202020204" pitchFamily="34" charset="0"/>
              </a:rPr>
              <a:t> </a:t>
            </a:r>
          </a:p>
          <a:p>
            <a:endParaRPr lang="en-US" sz="96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stretch>
            <a:fillRect/>
          </a:stretch>
        </p:blipFill>
        <p:spPr>
          <a:xfrm>
            <a:off x="3472872" y="4403770"/>
            <a:ext cx="3694135" cy="2075414"/>
          </a:xfrm>
          <a:prstGeom prst="rect">
            <a:avLst/>
          </a:prstGeom>
        </p:spPr>
      </p:pic>
    </p:spTree>
    <p:extLst>
      <p:ext uri="{BB962C8B-B14F-4D97-AF65-F5344CB8AC3E}">
        <p14:creationId xmlns:p14="http://schemas.microsoft.com/office/powerpoint/2010/main" val="991530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907" y="-166254"/>
            <a:ext cx="8891020" cy="1219200"/>
          </a:xfrm>
        </p:spPr>
        <p:txBody>
          <a:bodyPr>
            <a:noAutofit/>
          </a:bodyPr>
          <a:lstStyle/>
          <a:p>
            <a:r>
              <a:rPr lang="en-US" sz="3200" dirty="0">
                <a:latin typeface="Arial" panose="020B0604020202020204" pitchFamily="34" charset="0"/>
                <a:cs typeface="Arial" panose="020B0604020202020204" pitchFamily="34" charset="0"/>
              </a:rPr>
              <a:t>   FEDERAL CONTRACTORS</a:t>
            </a:r>
          </a:p>
        </p:txBody>
      </p:sp>
      <p:sp>
        <p:nvSpPr>
          <p:cNvPr id="3" name="Content Placeholder 2"/>
          <p:cNvSpPr>
            <a:spLocks noGrp="1"/>
          </p:cNvSpPr>
          <p:nvPr>
            <p:ph idx="1"/>
          </p:nvPr>
        </p:nvSpPr>
        <p:spPr>
          <a:xfrm>
            <a:off x="414669" y="1173019"/>
            <a:ext cx="8526131" cy="4313382"/>
          </a:xfrm>
        </p:spPr>
        <p:txBody>
          <a:bodyPr>
            <a:normAutofit fontScale="25000" lnSpcReduction="20000"/>
          </a:bodyPr>
          <a:lstStyle/>
          <a:p>
            <a:r>
              <a:rPr lang="en-US" sz="9600" dirty="0">
                <a:latin typeface="Arial" panose="020B0604020202020204" pitchFamily="34" charset="0"/>
                <a:cs typeface="Arial" panose="020B0604020202020204" pitchFamily="34" charset="0"/>
              </a:rPr>
              <a:t>Connecticut -- On Sept. 5, 2018, a federal court in Connecticut held that an employer’s refusal to hire a medical marijuana user constitutes employment discrimination.  The fact that the employer was a federal contractor did not matter because the DFWA does not require drug testing and does not regulate off-duty conduct.  The Court declined to award punitive damages or attorneys’ fees.  </a:t>
            </a:r>
            <a:r>
              <a:rPr lang="en-US" sz="9600" i="1" u="sng" dirty="0" err="1">
                <a:latin typeface="Arial" panose="020B0604020202020204" pitchFamily="34" charset="0"/>
                <a:cs typeface="Arial" panose="020B0604020202020204" pitchFamily="34" charset="0"/>
              </a:rPr>
              <a:t>Noffsinger</a:t>
            </a:r>
            <a:r>
              <a:rPr lang="en-US" sz="9600" i="1" u="sng" dirty="0">
                <a:latin typeface="Arial" panose="020B0604020202020204" pitchFamily="34" charset="0"/>
                <a:cs typeface="Arial" panose="020B0604020202020204" pitchFamily="34" charset="0"/>
              </a:rPr>
              <a:t> v. SSC Niantic Operating Co., LLC, d/b/a Bride Brook Health &amp; Rehab. Ctr.</a:t>
            </a:r>
            <a:r>
              <a:rPr lang="en-US" sz="9600" i="1" dirty="0">
                <a:latin typeface="Arial" panose="020B0604020202020204" pitchFamily="34" charset="0"/>
                <a:cs typeface="Arial" panose="020B0604020202020204" pitchFamily="34" charset="0"/>
              </a:rPr>
              <a:t>, (D. Conn. Sept. 5, 2018).</a:t>
            </a:r>
            <a:r>
              <a:rPr lang="en-US" sz="9600" dirty="0">
                <a:latin typeface="Arial" panose="020B0604020202020204" pitchFamily="34" charset="0"/>
                <a:cs typeface="Arial" panose="020B0604020202020204" pitchFamily="34" charset="0"/>
              </a:rPr>
              <a:t> </a:t>
            </a:r>
          </a:p>
          <a:p>
            <a:endParaRPr lang="en-US" sz="96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2660072" y="4395014"/>
            <a:ext cx="3044535" cy="1969994"/>
          </a:xfrm>
          <a:prstGeom prst="rect">
            <a:avLst/>
          </a:prstGeom>
        </p:spPr>
      </p:pic>
    </p:spTree>
    <p:extLst>
      <p:ext uri="{BB962C8B-B14F-4D97-AF65-F5344CB8AC3E}">
        <p14:creationId xmlns:p14="http://schemas.microsoft.com/office/powerpoint/2010/main" val="3559419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72" y="0"/>
            <a:ext cx="8229600" cy="914400"/>
          </a:xfrm>
        </p:spPr>
        <p:txBody>
          <a:bodyPr>
            <a:noAutofit/>
          </a:bodyPr>
          <a:lstStyle/>
          <a:p>
            <a:r>
              <a:rPr lang="en-US" dirty="0"/>
              <a:t>INDIVIDUALIZED ASSESSMENT </a:t>
            </a:r>
          </a:p>
        </p:txBody>
      </p:sp>
      <p:sp>
        <p:nvSpPr>
          <p:cNvPr id="3" name="Content Placeholder 2"/>
          <p:cNvSpPr>
            <a:spLocks noGrp="1"/>
          </p:cNvSpPr>
          <p:nvPr>
            <p:ph idx="1"/>
          </p:nvPr>
        </p:nvSpPr>
        <p:spPr>
          <a:xfrm>
            <a:off x="221530" y="1252194"/>
            <a:ext cx="8229600" cy="4495801"/>
          </a:xfrm>
        </p:spPr>
        <p:txBody>
          <a:bodyPr>
            <a:noAutofit/>
          </a:bodyPr>
          <a:lstStyle/>
          <a:p>
            <a:pPr marL="461963" indent="-461963" algn="just"/>
            <a:r>
              <a:rPr lang="en-US" sz="2400" dirty="0"/>
              <a:t>Train your Human Resources employees and other managers and supervisors on handling the “interactive dialogue,” the “individualized assessment” and “direct threat analysis” required by the Americans with Disabilities Act and comparable state laws.</a:t>
            </a:r>
          </a:p>
          <a:p>
            <a:pPr marL="461963" indent="-461963" algn="just"/>
            <a:r>
              <a:rPr lang="en-US" dirty="0"/>
              <a:t>These are complex issues.  You may need to obtain additional information from the employee’s treating physician.</a:t>
            </a:r>
          </a:p>
          <a:p>
            <a:pPr marL="461963" indent="-461963" algn="just"/>
            <a:r>
              <a:rPr lang="en-US" sz="2800" dirty="0"/>
              <a:t>Do not make stereotyped assumptions about whether the employee can perform the job, or whether their medication is too dangerous.</a:t>
            </a:r>
          </a:p>
          <a:p>
            <a:pPr algn="just"/>
            <a:endParaRPr lang="en-US" sz="2500" dirty="0"/>
          </a:p>
        </p:txBody>
      </p:sp>
    </p:spTree>
    <p:extLst>
      <p:ext uri="{BB962C8B-B14F-4D97-AF65-F5344CB8AC3E}">
        <p14:creationId xmlns:p14="http://schemas.microsoft.com/office/powerpoint/2010/main" val="414234915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INDIVIDUALIZED ASSESSMENT</a:t>
            </a:r>
          </a:p>
        </p:txBody>
      </p:sp>
      <p:sp>
        <p:nvSpPr>
          <p:cNvPr id="3" name="Content Placeholder 2"/>
          <p:cNvSpPr>
            <a:spLocks noGrp="1"/>
          </p:cNvSpPr>
          <p:nvPr>
            <p:ph idx="1"/>
          </p:nvPr>
        </p:nvSpPr>
        <p:spPr>
          <a:xfrm>
            <a:off x="457200" y="1106424"/>
            <a:ext cx="8229600" cy="5615051"/>
          </a:xfrm>
        </p:spPr>
        <p:txBody>
          <a:bodyPr>
            <a:normAutofit fontScale="92500" lnSpcReduction="20000"/>
          </a:bodyPr>
          <a:lstStyle/>
          <a:p>
            <a:pPr lvl="0">
              <a:spcAft>
                <a:spcPts val="600"/>
              </a:spcAft>
            </a:pPr>
            <a:r>
              <a:rPr lang="en-US" dirty="0">
                <a:latin typeface="Arial" pitchFamily="34" charset="0"/>
                <a:cs typeface="Arial" pitchFamily="34" charset="0"/>
              </a:rPr>
              <a:t>Must make an </a:t>
            </a:r>
            <a:r>
              <a:rPr lang="en-US" u="sng" dirty="0">
                <a:latin typeface="Arial" pitchFamily="34" charset="0"/>
                <a:cs typeface="Arial" pitchFamily="34" charset="0"/>
              </a:rPr>
              <a:t>individualized assessment</a:t>
            </a:r>
            <a:r>
              <a:rPr lang="en-US" dirty="0">
                <a:latin typeface="Arial" pitchFamily="34" charset="0"/>
                <a:cs typeface="Arial" pitchFamily="34" charset="0"/>
              </a:rPr>
              <a:t> as to whether the employee’s prescription drug use </a:t>
            </a:r>
            <a:r>
              <a:rPr lang="en-US" u="sng" dirty="0">
                <a:latin typeface="Arial" pitchFamily="34" charset="0"/>
                <a:cs typeface="Arial" pitchFamily="34" charset="0"/>
              </a:rPr>
              <a:t>actually affects</a:t>
            </a:r>
            <a:r>
              <a:rPr lang="en-US" dirty="0">
                <a:latin typeface="Arial" pitchFamily="34" charset="0"/>
                <a:cs typeface="Arial" pitchFamily="34" charset="0"/>
              </a:rPr>
              <a:t> his/her ability to safely perform the job.</a:t>
            </a:r>
          </a:p>
          <a:p>
            <a:pPr lvl="1">
              <a:spcAft>
                <a:spcPts val="600"/>
              </a:spcAft>
            </a:pPr>
            <a:r>
              <a:rPr lang="en-US" dirty="0">
                <a:latin typeface="Arial" pitchFamily="34" charset="0"/>
                <a:cs typeface="Arial" pitchFamily="34" charset="0"/>
              </a:rPr>
              <a:t>Cannot just “speculate” about “possible safety concerns.”  </a:t>
            </a:r>
            <a:r>
              <a:rPr lang="en-US" i="1" dirty="0">
                <a:latin typeface="Arial" pitchFamily="34" charset="0"/>
                <a:cs typeface="Arial" pitchFamily="34" charset="0"/>
              </a:rPr>
              <a:t>EEOC v. Hussey Copper Ltd.</a:t>
            </a:r>
            <a:r>
              <a:rPr lang="en-US" dirty="0">
                <a:latin typeface="Arial" pitchFamily="34" charset="0"/>
                <a:cs typeface="Arial" pitchFamily="34" charset="0"/>
              </a:rPr>
              <a:t> (W.D. Pa. Mar. 10, 2010).</a:t>
            </a:r>
          </a:p>
          <a:p>
            <a:pPr lvl="1">
              <a:spcAft>
                <a:spcPts val="1200"/>
              </a:spcAft>
            </a:pPr>
            <a:r>
              <a:rPr lang="en-US" dirty="0">
                <a:latin typeface="Arial" pitchFamily="34" charset="0"/>
                <a:cs typeface="Arial" pitchFamily="34" charset="0"/>
              </a:rPr>
              <a:t>Determination must be based on “the best available objective evidence.”</a:t>
            </a:r>
          </a:p>
          <a:p>
            <a:pPr>
              <a:spcAft>
                <a:spcPts val="600"/>
              </a:spcAft>
            </a:pPr>
            <a:r>
              <a:rPr lang="en-US" dirty="0">
                <a:latin typeface="Arial" pitchFamily="34" charset="0"/>
                <a:cs typeface="Arial" pitchFamily="34" charset="0"/>
              </a:rPr>
              <a:t>Must engage in interactive process to determine whether a reasonable accommodation exists that would allow the employee to perform his/her job duties in a safe manner, such as:</a:t>
            </a:r>
          </a:p>
          <a:p>
            <a:pPr lvl="1">
              <a:spcAft>
                <a:spcPts val="600"/>
              </a:spcAft>
            </a:pPr>
            <a:r>
              <a:rPr lang="en-US" altLang="en-US" dirty="0">
                <a:latin typeface="Arial" pitchFamily="34" charset="0"/>
                <a:cs typeface="Arial" pitchFamily="34" charset="0"/>
              </a:rPr>
              <a:t>Temporary reassignment; </a:t>
            </a:r>
          </a:p>
          <a:p>
            <a:pPr lvl="1">
              <a:spcAft>
                <a:spcPts val="600"/>
              </a:spcAft>
            </a:pPr>
            <a:r>
              <a:rPr lang="en-US" altLang="en-US" dirty="0">
                <a:latin typeface="Arial" pitchFamily="34" charset="0"/>
                <a:cs typeface="Arial" pitchFamily="34" charset="0"/>
              </a:rPr>
              <a:t>Leave of absence (beyond FMLA);</a:t>
            </a:r>
          </a:p>
          <a:p>
            <a:pPr lvl="1">
              <a:spcAft>
                <a:spcPts val="600"/>
              </a:spcAft>
            </a:pPr>
            <a:r>
              <a:rPr lang="en-US" altLang="en-US" dirty="0">
                <a:latin typeface="Arial" pitchFamily="34" charset="0"/>
                <a:cs typeface="Arial" pitchFamily="34" charset="0"/>
              </a:rPr>
              <a:t>Modification of equipment, devices or shift;</a:t>
            </a:r>
          </a:p>
          <a:p>
            <a:pPr lvl="1"/>
            <a:r>
              <a:rPr lang="en-US" altLang="en-US" dirty="0">
                <a:latin typeface="Arial" pitchFamily="34" charset="0"/>
                <a:cs typeface="Arial" pitchFamily="34" charset="0"/>
              </a:rPr>
              <a:t>Job restructure. </a:t>
            </a:r>
          </a:p>
          <a:p>
            <a:pPr lvl="1"/>
            <a:endParaRPr lang="en-US" dirty="0">
              <a:latin typeface="Arial" pitchFamily="34" charset="0"/>
              <a:cs typeface="Arial" pitchFamily="34" charset="0"/>
            </a:endParaRPr>
          </a:p>
          <a:p>
            <a:pPr lvl="0"/>
            <a:endParaRPr lang="en-US" dirty="0"/>
          </a:p>
          <a:p>
            <a:pPr lvl="2"/>
            <a:endParaRPr lang="en-US" dirty="0"/>
          </a:p>
          <a:p>
            <a:endParaRPr lang="en-US" dirty="0"/>
          </a:p>
          <a:p>
            <a:endParaRPr lang="en-US" dirty="0"/>
          </a:p>
        </p:txBody>
      </p:sp>
      <p:sp>
        <p:nvSpPr>
          <p:cNvPr id="5" name="Slide Number Placeholder 3"/>
          <p:cNvSpPr>
            <a:spLocks noGrp="1"/>
          </p:cNvSpPr>
          <p:nvPr>
            <p:ph type="sldNum" sz="quarter" idx="4294967295"/>
          </p:nvPr>
        </p:nvSpPr>
        <p:spPr>
          <a:xfrm flipV="1">
            <a:off x="11356848" y="6629400"/>
            <a:ext cx="301752" cy="630936"/>
          </a:xfrm>
          <a:prstGeom prst="rect">
            <a:avLst/>
          </a:prstGeom>
        </p:spPr>
        <p:txBody>
          <a:bodyPr/>
          <a:lstStyle/>
          <a:p>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53046" y="4551899"/>
            <a:ext cx="2341563" cy="1616075"/>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181465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DIRECT THREAT ANALYSIS</a:t>
            </a:r>
          </a:p>
        </p:txBody>
      </p:sp>
      <p:sp>
        <p:nvSpPr>
          <p:cNvPr id="3" name="Content Placeholder 2"/>
          <p:cNvSpPr>
            <a:spLocks noGrp="1"/>
          </p:cNvSpPr>
          <p:nvPr>
            <p:ph idx="1"/>
          </p:nvPr>
        </p:nvSpPr>
        <p:spPr/>
        <p:txBody>
          <a:bodyPr>
            <a:normAutofit/>
          </a:bodyPr>
          <a:lstStyle/>
          <a:p>
            <a:pPr>
              <a:spcAft>
                <a:spcPts val="600"/>
              </a:spcAft>
            </a:pPr>
            <a:r>
              <a:rPr lang="en-US" dirty="0">
                <a:latin typeface="Arial" pitchFamily="34" charset="0"/>
                <a:cs typeface="Arial" pitchFamily="34" charset="0"/>
              </a:rPr>
              <a:t>Direct threat analysis:</a:t>
            </a:r>
          </a:p>
          <a:p>
            <a:pPr lvl="1">
              <a:spcAft>
                <a:spcPts val="600"/>
              </a:spcAft>
            </a:pPr>
            <a:r>
              <a:rPr lang="en-US" sz="2400" dirty="0">
                <a:latin typeface="Arial" pitchFamily="34" charset="0"/>
                <a:cs typeface="Arial" pitchFamily="34" charset="0"/>
              </a:rPr>
              <a:t>“</a:t>
            </a:r>
            <a:r>
              <a:rPr lang="en-US" sz="2400" i="1" dirty="0">
                <a:latin typeface="Arial" pitchFamily="34" charset="0"/>
                <a:cs typeface="Arial" pitchFamily="34" charset="0"/>
              </a:rPr>
              <a:t>A significant risk of substantial harm </a:t>
            </a:r>
            <a:r>
              <a:rPr lang="en-US" sz="2400" dirty="0">
                <a:latin typeface="Arial" pitchFamily="34" charset="0"/>
                <a:cs typeface="Arial" pitchFamily="34" charset="0"/>
              </a:rPr>
              <a:t>to the health or safety of the individual or others that </a:t>
            </a:r>
            <a:r>
              <a:rPr lang="en-US" sz="2400" i="1" dirty="0">
                <a:latin typeface="Arial" pitchFamily="34" charset="0"/>
                <a:cs typeface="Arial" pitchFamily="34" charset="0"/>
              </a:rPr>
              <a:t>cannot be eliminated or reduced </a:t>
            </a:r>
            <a:r>
              <a:rPr lang="en-US" sz="2400" dirty="0">
                <a:latin typeface="Arial" pitchFamily="34" charset="0"/>
                <a:cs typeface="Arial" pitchFamily="34" charset="0"/>
              </a:rPr>
              <a:t>by reasonable accommodation.”</a:t>
            </a:r>
          </a:p>
          <a:p>
            <a:pPr lvl="1"/>
            <a:r>
              <a:rPr lang="en-US" sz="2400" dirty="0">
                <a:latin typeface="Arial" pitchFamily="34" charset="0"/>
                <a:cs typeface="Arial" pitchFamily="34" charset="0"/>
              </a:rPr>
              <a:t>Consider: (i) the duration of the risk; (ii) the nature and severity of the potential harm; (iii) the likelihood that the potential harm will occur; and (iv) the imminence of the potential harm. </a:t>
            </a:r>
          </a:p>
          <a:p>
            <a:pPr lvl="1"/>
            <a:endParaRPr lang="en-US" sz="2400" dirty="0"/>
          </a:p>
        </p:txBody>
      </p:sp>
    </p:spTree>
    <p:extLst>
      <p:ext uri="{BB962C8B-B14F-4D97-AF65-F5344CB8AC3E}">
        <p14:creationId xmlns:p14="http://schemas.microsoft.com/office/powerpoint/2010/main" val="334806168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DISABILITY DISCRMINATION</a:t>
            </a:r>
          </a:p>
        </p:txBody>
      </p:sp>
      <p:sp>
        <p:nvSpPr>
          <p:cNvPr id="3" name="Content Placeholder 2"/>
          <p:cNvSpPr>
            <a:spLocks noGrp="1"/>
          </p:cNvSpPr>
          <p:nvPr>
            <p:ph idx="1"/>
          </p:nvPr>
        </p:nvSpPr>
        <p:spPr/>
        <p:txBody>
          <a:bodyPr>
            <a:normAutofit/>
          </a:bodyPr>
          <a:lstStyle/>
          <a:p>
            <a:pPr>
              <a:spcAft>
                <a:spcPts val="600"/>
              </a:spcAft>
            </a:pPr>
            <a:r>
              <a:rPr lang="en-US" sz="2800" dirty="0">
                <a:latin typeface="Arial" pitchFamily="34" charset="0"/>
                <a:cs typeface="Arial" pitchFamily="34" charset="0"/>
              </a:rPr>
              <a:t>The success of most disability discrimination cases will depend upon:</a:t>
            </a:r>
          </a:p>
          <a:p>
            <a:pPr lvl="1">
              <a:spcAft>
                <a:spcPts val="600"/>
              </a:spcAft>
            </a:pPr>
            <a:r>
              <a:rPr lang="en-US" sz="2800" dirty="0">
                <a:latin typeface="Arial" pitchFamily="34" charset="0"/>
                <a:cs typeface="Arial" pitchFamily="34" charset="0"/>
              </a:rPr>
              <a:t>The employer’s interactive process and </a:t>
            </a:r>
          </a:p>
          <a:p>
            <a:pPr lvl="1"/>
            <a:r>
              <a:rPr lang="en-US" sz="2800" dirty="0">
                <a:latin typeface="Arial" pitchFamily="34" charset="0"/>
                <a:cs typeface="Arial" pitchFamily="34" charset="0"/>
              </a:rPr>
              <a:t>The attempts at reasonable accommodation.</a:t>
            </a:r>
          </a:p>
          <a:p>
            <a:endParaRPr lang="en-US" dirty="0"/>
          </a:p>
        </p:txBody>
      </p:sp>
      <p:sp>
        <p:nvSpPr>
          <p:cNvPr id="5" name="Slide Number Placeholder 3"/>
          <p:cNvSpPr>
            <a:spLocks noGrp="1"/>
          </p:cNvSpPr>
          <p:nvPr>
            <p:ph type="sldNum" sz="quarter" idx="4294967295"/>
          </p:nvPr>
        </p:nvSpPr>
        <p:spPr>
          <a:xfrm>
            <a:off x="6553200" y="6356350"/>
            <a:ext cx="2133600" cy="365125"/>
          </a:xfrm>
          <a:prstGeom prst="rect">
            <a:avLst/>
          </a:prstGeom>
        </p:spPr>
        <p:txBody>
          <a:bodyPr/>
          <a:lstStyle/>
          <a:p>
            <a:fld id="{FBABAAC8-DF8B-9047-AF8E-EF1DBC1DDF00}" type="slidenum">
              <a:rPr lang="en-US" smtClean="0"/>
              <a:pPr/>
              <a:t>17</a:t>
            </a:fld>
            <a:endParaRPr lang="en-US" dirty="0"/>
          </a:p>
        </p:txBody>
      </p:sp>
      <p:pic>
        <p:nvPicPr>
          <p:cNvPr id="4" name="Picture 3"/>
          <p:cNvPicPr>
            <a:picLocks noChangeAspect="1"/>
          </p:cNvPicPr>
          <p:nvPr/>
        </p:nvPicPr>
        <p:blipFill>
          <a:blip r:embed="rId2"/>
          <a:stretch>
            <a:fillRect/>
          </a:stretch>
        </p:blipFill>
        <p:spPr>
          <a:xfrm>
            <a:off x="2643607" y="3516275"/>
            <a:ext cx="3856785" cy="2724981"/>
          </a:xfrm>
          <a:prstGeom prst="rect">
            <a:avLst/>
          </a:prstGeom>
        </p:spPr>
      </p:pic>
    </p:spTree>
    <p:extLst>
      <p:ext uri="{BB962C8B-B14F-4D97-AF65-F5344CB8AC3E}">
        <p14:creationId xmlns:p14="http://schemas.microsoft.com/office/powerpoint/2010/main" val="2219070433"/>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534400" cy="914400"/>
          </a:xfrm>
        </p:spPr>
        <p:txBody>
          <a:bodyPr>
            <a:normAutofit/>
          </a:bodyPr>
          <a:lstStyle/>
          <a:p>
            <a:r>
              <a:rPr lang="en-US" dirty="0">
                <a:latin typeface="Arial" panose="020B0604020202020204" pitchFamily="34" charset="0"/>
                <a:cs typeface="Arial" panose="020B0604020202020204" pitchFamily="34" charset="0"/>
              </a:rPr>
              <a:t>Drug Testing Programs – Best Practices</a:t>
            </a:r>
          </a:p>
        </p:txBody>
      </p:sp>
      <p:sp>
        <p:nvSpPr>
          <p:cNvPr id="3" name="Content Placeholder 2"/>
          <p:cNvSpPr>
            <a:spLocks noGrp="1"/>
          </p:cNvSpPr>
          <p:nvPr>
            <p:ph idx="1"/>
          </p:nvPr>
        </p:nvSpPr>
        <p:spPr>
          <a:xfrm>
            <a:off x="331076" y="1311565"/>
            <a:ext cx="8660524" cy="3528450"/>
          </a:xfrm>
        </p:spPr>
        <p:txBody>
          <a:bodyPr>
            <a:normAutofit/>
          </a:bodyPr>
          <a:lstStyle/>
          <a:p>
            <a:r>
              <a:rPr lang="en-US" sz="2200" dirty="0">
                <a:latin typeface="Arial" panose="020B0604020202020204" pitchFamily="34" charset="0"/>
                <a:cs typeface="Arial" panose="020B0604020202020204" pitchFamily="34" charset="0"/>
              </a:rPr>
              <a:t>Discuss your drug testing policy and procedures with your Medical Review Officer – do not let MRO decide what your policy will be!!   (e.g., do not let MRO decide whether a medical marijuana card  excuses a positive test result).  Ultimately, it is the employer who must make the employment decision (and comply with applicable laws), so ensure that your MRO will advise you when a medical marijuana card is presented to excuse a positive drug test result. </a:t>
            </a:r>
          </a:p>
          <a:p>
            <a:endParaRPr lang="en-US"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4836" y="4681336"/>
            <a:ext cx="6299200" cy="1632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49706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64300"/>
            <a:ext cx="7675417" cy="814755"/>
          </a:xfrm>
        </p:spPr>
        <p:txBody>
          <a:bodyPr>
            <a:normAutofit/>
          </a:bodyPr>
          <a:lstStyle/>
          <a:p>
            <a:r>
              <a:rPr lang="en-US" dirty="0">
                <a:latin typeface="Arial" panose="020B0604020202020204" pitchFamily="34" charset="0"/>
                <a:cs typeface="Arial" panose="020B0604020202020204" pitchFamily="34" charset="0"/>
              </a:rPr>
              <a:t>Best Practices – Final Thoughts</a:t>
            </a:r>
          </a:p>
        </p:txBody>
      </p:sp>
      <p:sp>
        <p:nvSpPr>
          <p:cNvPr id="3" name="Content Placeholder 2"/>
          <p:cNvSpPr>
            <a:spLocks noGrp="1"/>
          </p:cNvSpPr>
          <p:nvPr>
            <p:ph idx="1"/>
          </p:nvPr>
        </p:nvSpPr>
        <p:spPr>
          <a:xfrm>
            <a:off x="189185" y="1163782"/>
            <a:ext cx="8734097" cy="4962381"/>
          </a:xfrm>
        </p:spPr>
        <p:txBody>
          <a:bodyPr>
            <a:normAutofit/>
          </a:bodyPr>
          <a:lstStyle/>
          <a:p>
            <a:r>
              <a:rPr lang="en-US" sz="2800" dirty="0">
                <a:latin typeface="Arial" panose="020B0604020202020204" pitchFamily="34" charset="0"/>
                <a:cs typeface="Arial" panose="020B0604020202020204" pitchFamily="34" charset="0"/>
              </a:rPr>
              <a:t>Following federal law may no longer be a best practice, as evidenced by the court decisions in CT, MA and RI, as well as the new OK medical marijuana law. </a:t>
            </a:r>
          </a:p>
          <a:p>
            <a:r>
              <a:rPr lang="en-US" sz="2800" dirty="0">
                <a:latin typeface="Arial" panose="020B0604020202020204" pitchFamily="34" charset="0"/>
                <a:cs typeface="Arial" panose="020B0604020202020204" pitchFamily="34" charset="0"/>
              </a:rPr>
              <a:t>It’s all about Safety:  If you employ safety-sensitive employees, you must weigh whether to comply with state medical and recreational marijuana laws against the greater legal risk that a known marijuana user causes an accident that injures/kills people.</a:t>
            </a: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07162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ABOUT THE FIRM</a:t>
            </a:r>
          </a:p>
        </p:txBody>
      </p:sp>
      <p:sp>
        <p:nvSpPr>
          <p:cNvPr id="3" name="Content Placeholder 2"/>
          <p:cNvSpPr>
            <a:spLocks noGrp="1"/>
          </p:cNvSpPr>
          <p:nvPr>
            <p:ph idx="1"/>
          </p:nvPr>
        </p:nvSpPr>
        <p:spPr>
          <a:xfrm>
            <a:off x="325224" y="1377884"/>
            <a:ext cx="8229600" cy="4191001"/>
          </a:xfrm>
        </p:spPr>
        <p:txBody>
          <a:bodyPr>
            <a:normAutofit fontScale="92500" lnSpcReduction="10000"/>
          </a:bodyPr>
          <a:lstStyle/>
          <a:p>
            <a:pPr marL="461963" indent="-461963">
              <a:spcAft>
                <a:spcPts val="2200"/>
              </a:spcAft>
              <a:buSzPct val="75000"/>
            </a:pPr>
            <a:r>
              <a:rPr lang="en-US" sz="2600" dirty="0">
                <a:latin typeface="Arial" panose="020B0604020202020204" pitchFamily="34" charset="0"/>
                <a:cs typeface="Arial" panose="020B0604020202020204" pitchFamily="34" charset="0"/>
              </a:rPr>
              <a:t>Represents management exclusively in every aspect of employment, benefits, labor, and immigration law and related litigation.</a:t>
            </a:r>
          </a:p>
          <a:p>
            <a:pPr marL="461963" indent="-461963">
              <a:spcAft>
                <a:spcPts val="2200"/>
              </a:spcAft>
              <a:buSzPct val="75000"/>
            </a:pPr>
            <a:r>
              <a:rPr lang="en-US" sz="2600" dirty="0">
                <a:latin typeface="Arial" panose="020B0604020202020204" pitchFamily="34" charset="0"/>
                <a:cs typeface="Arial" panose="020B0604020202020204" pitchFamily="34" charset="0"/>
              </a:rPr>
              <a:t>Over 850 attorneys in 58 locations nationwide.</a:t>
            </a:r>
          </a:p>
          <a:p>
            <a:pPr marL="461963" indent="-461963">
              <a:spcAft>
                <a:spcPts val="2200"/>
              </a:spcAft>
              <a:buSzPct val="75000"/>
            </a:pPr>
            <a:r>
              <a:rPr lang="en-US" sz="2600" dirty="0">
                <a:latin typeface="Arial" panose="020B0604020202020204" pitchFamily="34" charset="0"/>
                <a:cs typeface="Arial" panose="020B0604020202020204" pitchFamily="34" charset="0"/>
              </a:rPr>
              <a:t>Current caseload of over 6,500 litigations and approximately 550 class actions.</a:t>
            </a:r>
          </a:p>
          <a:p>
            <a:pPr marL="461963" indent="-461963">
              <a:spcAft>
                <a:spcPts val="2200"/>
              </a:spcAft>
              <a:buSzPct val="75000"/>
            </a:pPr>
            <a:r>
              <a:rPr lang="en-US" sz="2600" dirty="0">
                <a:latin typeface="Arial" panose="020B0604020202020204" pitchFamily="34" charset="0"/>
                <a:cs typeface="Arial" panose="020B0604020202020204" pitchFamily="34" charset="0"/>
              </a:rPr>
              <a:t>Founding member of L&amp;E Global</a:t>
            </a:r>
            <a:r>
              <a:rPr lang="en-US" sz="3000" dirty="0">
                <a:latin typeface="Arial" panose="020B0604020202020204" pitchFamily="34" charset="0"/>
                <a:cs typeface="Arial" panose="020B0604020202020204" pitchFamily="34" charset="0"/>
              </a:rPr>
              <a:t>.</a:t>
            </a:r>
          </a:p>
          <a:p>
            <a:pPr>
              <a:spcAft>
                <a:spcPts val="1800"/>
              </a:spcAft>
            </a:pPr>
            <a:endParaRPr lang="en-US" dirty="0"/>
          </a:p>
        </p:txBody>
      </p:sp>
    </p:spTree>
    <p:extLst>
      <p:ext uri="{BB962C8B-B14F-4D97-AF65-F5344CB8AC3E}">
        <p14:creationId xmlns:p14="http://schemas.microsoft.com/office/powerpoint/2010/main" val="9134232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164300"/>
            <a:ext cx="7675417" cy="814755"/>
          </a:xfrm>
        </p:spPr>
        <p:txBody>
          <a:bodyPr>
            <a:normAutofit/>
          </a:bodyPr>
          <a:lstStyle/>
          <a:p>
            <a:r>
              <a:rPr lang="en-US" dirty="0">
                <a:latin typeface="Arial" panose="020B0604020202020204" pitchFamily="34" charset="0"/>
                <a:cs typeface="Arial" panose="020B0604020202020204" pitchFamily="34" charset="0"/>
              </a:rPr>
              <a:t>Best Practices – Final Thoughts</a:t>
            </a:r>
          </a:p>
        </p:txBody>
      </p:sp>
      <p:sp>
        <p:nvSpPr>
          <p:cNvPr id="3" name="Content Placeholder 2"/>
          <p:cNvSpPr>
            <a:spLocks noGrp="1"/>
          </p:cNvSpPr>
          <p:nvPr>
            <p:ph idx="1"/>
          </p:nvPr>
        </p:nvSpPr>
        <p:spPr>
          <a:xfrm>
            <a:off x="189185" y="1163782"/>
            <a:ext cx="8734097" cy="4962381"/>
          </a:xfrm>
        </p:spPr>
        <p:txBody>
          <a:bodyPr>
            <a:normAutofit/>
          </a:bodyPr>
          <a:lstStyle/>
          <a:p>
            <a:r>
              <a:rPr lang="en-US" sz="2800" dirty="0">
                <a:latin typeface="Arial" panose="020B0604020202020204" pitchFamily="34" charset="0"/>
                <a:cs typeface="Arial" panose="020B0604020202020204" pitchFamily="34" charset="0"/>
              </a:rPr>
              <a:t>There is more legal risk when the employee is not employed in a safety-sensitive job.</a:t>
            </a:r>
          </a:p>
          <a:p>
            <a:r>
              <a:rPr lang="en-US" sz="2800" dirty="0">
                <a:latin typeface="Arial" panose="020B0604020202020204" pitchFamily="34" charset="0"/>
                <a:cs typeface="Arial" panose="020B0604020202020204" pitchFamily="34" charset="0"/>
              </a:rPr>
              <a:t>The courts are receptive to claims asserted by disabled employees.</a:t>
            </a:r>
          </a:p>
          <a:p>
            <a:r>
              <a:rPr lang="en-US" sz="2800" dirty="0">
                <a:latin typeface="Arial" panose="020B0604020202020204" pitchFamily="34" charset="0"/>
                <a:cs typeface="Arial" panose="020B0604020202020204" pitchFamily="34" charset="0"/>
              </a:rPr>
              <a:t>The majority of Americans support medical marijuana and legalized marijuana.</a:t>
            </a:r>
          </a:p>
          <a:p>
            <a:r>
              <a:rPr lang="en-US" sz="2800" dirty="0">
                <a:latin typeface="Arial" panose="020B0604020202020204" pitchFamily="34" charset="0"/>
                <a:cs typeface="Arial" panose="020B0604020202020204" pitchFamily="34" charset="0"/>
              </a:rPr>
              <a:t>More states are poised to vote on marijuana laws in November.  </a:t>
            </a: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6176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STAY UP TO DATE…</a:t>
            </a:r>
          </a:p>
        </p:txBody>
      </p:sp>
      <p:sp>
        <p:nvSpPr>
          <p:cNvPr id="3" name="Content Placeholder 2"/>
          <p:cNvSpPr>
            <a:spLocks noGrp="1"/>
          </p:cNvSpPr>
          <p:nvPr>
            <p:ph idx="1"/>
          </p:nvPr>
        </p:nvSpPr>
        <p:spPr>
          <a:xfrm>
            <a:off x="457200" y="1981200"/>
            <a:ext cx="8229600" cy="3962400"/>
          </a:xfrm>
        </p:spPr>
        <p:txBody>
          <a:bodyPr/>
          <a:lstStyle/>
          <a:p>
            <a:pPr marL="0" indent="0" algn="ctr">
              <a:buNone/>
            </a:pPr>
            <a:r>
              <a:rPr lang="en-US" i="1" dirty="0">
                <a:latin typeface="Arial" panose="020B0604020202020204" pitchFamily="34" charset="0"/>
                <a:cs typeface="Arial" panose="020B0604020202020204" pitchFamily="34" charset="0"/>
              </a:rPr>
              <a:t>Stay up to date on the latest:</a:t>
            </a:r>
          </a:p>
          <a:p>
            <a:pPr marL="0" indent="0" algn="ctr">
              <a:spcAft>
                <a:spcPts val="1800"/>
              </a:spcAft>
              <a:buNone/>
            </a:pPr>
            <a:r>
              <a:rPr lang="en-US" sz="4000" b="1" dirty="0">
                <a:latin typeface="Arial" panose="020B0604020202020204" pitchFamily="34" charset="0"/>
                <a:cs typeface="Arial" panose="020B0604020202020204" pitchFamily="34" charset="0"/>
              </a:rPr>
              <a:t>Consider signing up for our blog</a:t>
            </a:r>
          </a:p>
          <a:p>
            <a:pPr marL="0" indent="0" algn="ctr">
              <a:spcAft>
                <a:spcPts val="1800"/>
              </a:spcAft>
              <a:buNone/>
            </a:pPr>
            <a:r>
              <a:rPr lang="en-US" b="1" dirty="0">
                <a:solidFill>
                  <a:srgbClr val="0070C0"/>
                </a:solidFill>
              </a:rPr>
              <a:t>http://www.drugtestlawadvisor.com/</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4624" y="4160929"/>
            <a:ext cx="6850452" cy="141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3810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QUESTIONS?</a:t>
            </a:r>
          </a:p>
        </p:txBody>
      </p:sp>
      <p:sp>
        <p:nvSpPr>
          <p:cNvPr id="3" name="Content Placeholder 2"/>
          <p:cNvSpPr>
            <a:spLocks noGrp="1"/>
          </p:cNvSpPr>
          <p:nvPr>
            <p:ph idx="1"/>
          </p:nvPr>
        </p:nvSpPr>
        <p:spPr>
          <a:xfrm>
            <a:off x="228600" y="1630680"/>
            <a:ext cx="8686800" cy="4419601"/>
          </a:xfrm>
        </p:spPr>
        <p:txBody>
          <a:bodyPr>
            <a:normAutofit/>
          </a:bodyPr>
          <a:lstStyle/>
          <a:p>
            <a:pPr marL="0" algn="ctr">
              <a:spcBef>
                <a:spcPts val="0"/>
              </a:spcBef>
              <a:buNone/>
            </a:pPr>
            <a:r>
              <a:rPr lang="en-US" sz="2400" dirty="0">
                <a:latin typeface="Arial" panose="020B0604020202020204" pitchFamily="34" charset="0"/>
                <a:cs typeface="Arial" panose="020B0604020202020204" pitchFamily="34" charset="0"/>
              </a:rPr>
              <a:t>If you have questions or would like to discuss drug testing and substance abuse issues further, you may contact me:</a:t>
            </a:r>
          </a:p>
          <a:p>
            <a:pPr marL="0" algn="ctr">
              <a:spcBef>
                <a:spcPts val="0"/>
              </a:spcBef>
              <a:buNone/>
            </a:pPr>
            <a:endParaRPr lang="en-US" sz="2400" dirty="0">
              <a:latin typeface="Arial" panose="020B0604020202020204" pitchFamily="34" charset="0"/>
              <a:cs typeface="Arial" panose="020B0604020202020204" pitchFamily="34" charset="0"/>
            </a:endParaRPr>
          </a:p>
          <a:p>
            <a:pPr algn="ctr">
              <a:spcBef>
                <a:spcPts val="0"/>
              </a:spcBef>
              <a:buNone/>
            </a:pPr>
            <a:r>
              <a:rPr lang="en-US" sz="2400" b="1" dirty="0">
                <a:latin typeface="Arial" panose="020B0604020202020204" pitchFamily="34" charset="0"/>
                <a:cs typeface="Arial" panose="020B0604020202020204" pitchFamily="34" charset="0"/>
              </a:rPr>
              <a:t>Kathryn J. Russo</a:t>
            </a:r>
          </a:p>
          <a:p>
            <a:pPr algn="ctr">
              <a:spcBef>
                <a:spcPts val="0"/>
              </a:spcBef>
              <a:buNone/>
            </a:pPr>
            <a:r>
              <a:rPr lang="en-US" sz="2400" dirty="0">
                <a:solidFill>
                  <a:srgbClr val="253E68"/>
                </a:solidFill>
                <a:latin typeface="Arial" panose="020B0604020202020204" pitchFamily="34" charset="0"/>
                <a:cs typeface="Arial" panose="020B0604020202020204" pitchFamily="34" charset="0"/>
                <a:hlinkClick r:id="rId3"/>
              </a:rPr>
              <a:t>Kathryn.Russo@jacksonlewis.com</a:t>
            </a:r>
            <a:endParaRPr lang="en-US" sz="2400" dirty="0">
              <a:solidFill>
                <a:srgbClr val="253E68"/>
              </a:solidFill>
              <a:latin typeface="Arial" panose="020B0604020202020204" pitchFamily="34" charset="0"/>
              <a:cs typeface="Arial" panose="020B0604020202020204" pitchFamily="34" charset="0"/>
            </a:endParaRPr>
          </a:p>
          <a:p>
            <a:pPr algn="ctr">
              <a:spcBef>
                <a:spcPts val="0"/>
              </a:spcBef>
              <a:buNone/>
            </a:pPr>
            <a:r>
              <a:rPr lang="en-US" sz="2400" dirty="0">
                <a:latin typeface="Arial" panose="020B0604020202020204" pitchFamily="34" charset="0"/>
                <a:cs typeface="Arial" panose="020B0604020202020204" pitchFamily="34" charset="0"/>
              </a:rPr>
              <a:t>Tel.:  (631) 247-4606</a:t>
            </a:r>
          </a:p>
          <a:p>
            <a:pPr algn="ctr">
              <a:spcBef>
                <a:spcPts val="0"/>
              </a:spcBef>
              <a:buNone/>
            </a:pPr>
            <a:endParaRPr lang="en-US" sz="2400" dirty="0">
              <a:solidFill>
                <a:srgbClr val="253E68"/>
              </a:solidFill>
              <a:latin typeface="Arial" panose="020B0604020202020204" pitchFamily="34" charset="0"/>
              <a:cs typeface="Arial" panose="020B0604020202020204" pitchFamily="34" charset="0"/>
            </a:endParaRPr>
          </a:p>
          <a:p>
            <a:pPr marL="0" indent="0" algn="ctr">
              <a:buNone/>
            </a:pPr>
            <a:endParaRPr lang="en-US" sz="1200" dirty="0">
              <a:latin typeface="Arial" panose="020B0604020202020204" pitchFamily="34" charset="0"/>
              <a:cs typeface="Arial" panose="020B0604020202020204" pitchFamily="34" charset="0"/>
            </a:endParaRPr>
          </a:p>
          <a:p>
            <a:pPr marL="0" indent="0" algn="ctr">
              <a:buNone/>
            </a:pPr>
            <a:endParaRPr lang="en-US" sz="600" dirty="0">
              <a:cs typeface="Arial" panose="020B0604020202020204" pitchFamily="34" charset="0"/>
            </a:endParaRPr>
          </a:p>
          <a:p>
            <a:pPr marL="0" indent="0" algn="ctr">
              <a:buNone/>
            </a:pPr>
            <a:endParaRPr lang="en-US" sz="1200" dirty="0">
              <a:cs typeface="Arial" panose="020B0604020202020204" pitchFamily="34" charset="0"/>
            </a:endParaRPr>
          </a:p>
          <a:p>
            <a:pPr marL="0" indent="0" algn="ctr">
              <a:buNone/>
            </a:pPr>
            <a:endParaRPr lang="en-US" sz="1200"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584448" y="4233672"/>
            <a:ext cx="1717040" cy="1717040"/>
          </a:xfrm>
          <a:prstGeom prst="rect">
            <a:avLst/>
          </a:prstGeom>
          <a:noFill/>
          <a:ln>
            <a:noFill/>
          </a:ln>
          <a:extLst/>
        </p:spPr>
      </p:pic>
    </p:spTree>
    <p:extLst>
      <p:ext uri="{BB962C8B-B14F-4D97-AF65-F5344CB8AC3E}">
        <p14:creationId xmlns:p14="http://schemas.microsoft.com/office/powerpoint/2010/main" val="28097369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INTRODUCTORY STATEMENT</a:t>
            </a:r>
          </a:p>
        </p:txBody>
      </p:sp>
      <p:sp>
        <p:nvSpPr>
          <p:cNvPr id="3" name="Content Placeholder 2"/>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The materials contained in this presentation were prepared by the law firm of Jackson Lewis P.C. for the participants’ own reference in connection with educational seminars presented by Jackson Lewis P.C.  Attendees should consult with counsel before taking any actions and should not consider these materials or discussions thereabout to be legal or other advice.</a:t>
            </a:r>
          </a:p>
        </p:txBody>
      </p:sp>
    </p:spTree>
    <p:extLst>
      <p:ext uri="{BB962C8B-B14F-4D97-AF65-F5344CB8AC3E}">
        <p14:creationId xmlns:p14="http://schemas.microsoft.com/office/powerpoint/2010/main" val="36514076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7236" y="9236"/>
            <a:ext cx="8377382" cy="849745"/>
          </a:xfrm>
        </p:spPr>
        <p:txBody>
          <a:bodyPr>
            <a:noAutofit/>
          </a:bodyPr>
          <a:lstStyle/>
          <a:p>
            <a:r>
              <a:rPr lang="en-US" dirty="0">
                <a:latin typeface="Arial" panose="020B0604020202020204" pitchFamily="34" charset="0"/>
                <a:cs typeface="Arial" panose="020B0604020202020204" pitchFamily="34" charset="0"/>
              </a:rPr>
              <a:t>U.S. DOT-REGULATED EMPLOYEES MAY NOT USE MARIJUANA</a:t>
            </a:r>
          </a:p>
        </p:txBody>
      </p:sp>
      <p:sp>
        <p:nvSpPr>
          <p:cNvPr id="3" name="Content Placeholder 2"/>
          <p:cNvSpPr>
            <a:spLocks noGrp="1"/>
          </p:cNvSpPr>
          <p:nvPr>
            <p:ph idx="1"/>
          </p:nvPr>
        </p:nvSpPr>
        <p:spPr>
          <a:xfrm>
            <a:off x="318977" y="1228436"/>
            <a:ext cx="8442251" cy="4956465"/>
          </a:xfrm>
        </p:spPr>
        <p:txBody>
          <a:bodyPr>
            <a:noAutofit/>
          </a:bodyPr>
          <a:lstStyle/>
          <a:p>
            <a:pPr>
              <a:spcAft>
                <a:spcPts val="1200"/>
              </a:spcAft>
            </a:pPr>
            <a:r>
              <a:rPr lang="en-US" dirty="0">
                <a:latin typeface="Arial" panose="020B0604020202020204" pitchFamily="34" charset="0"/>
                <a:cs typeface="Arial" panose="020B0604020202020204" pitchFamily="34" charset="0"/>
              </a:rPr>
              <a:t>DOT’s Drug and Alcohol Testing Regulations – 49 CFR Part 40 – do not authorize “medical marijuana” under a state law to be a valid medical explanation for a transportation employee’s positive drug test result… </a:t>
            </a:r>
            <a:r>
              <a:rPr lang="en-US" b="1" u="sng" dirty="0">
                <a:latin typeface="Arial" panose="020B0604020202020204" pitchFamily="34" charset="0"/>
                <a:cs typeface="Arial" panose="020B0604020202020204" pitchFamily="34" charset="0"/>
              </a:rPr>
              <a:t>It remains unacceptable for any safety‐sensitive employee subject to drug testing under the DOT’s drug testing regulations to use marijuana</a:t>
            </a:r>
            <a:r>
              <a:rPr lang="en-US" b="1" dirty="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2979591" y="3822123"/>
            <a:ext cx="2649105" cy="2649105"/>
          </a:xfrm>
          <a:prstGeom prst="rect">
            <a:avLst/>
          </a:prstGeom>
        </p:spPr>
      </p:pic>
    </p:spTree>
    <p:extLst>
      <p:ext uri="{BB962C8B-B14F-4D97-AF65-F5344CB8AC3E}">
        <p14:creationId xmlns:p14="http://schemas.microsoft.com/office/powerpoint/2010/main" val="2504327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NON-DOT-REGULATED EMPLOYEES</a:t>
            </a:r>
          </a:p>
        </p:txBody>
      </p:sp>
      <p:sp>
        <p:nvSpPr>
          <p:cNvPr id="3" name="Content Placeholder 2"/>
          <p:cNvSpPr>
            <a:spLocks noGrp="1"/>
          </p:cNvSpPr>
          <p:nvPr>
            <p:ph idx="1"/>
          </p:nvPr>
        </p:nvSpPr>
        <p:spPr>
          <a:xfrm>
            <a:off x="457199" y="1251284"/>
            <a:ext cx="8317345" cy="4874879"/>
          </a:xfrm>
        </p:spPr>
        <p:txBody>
          <a:bodyPr>
            <a:normAutofit/>
          </a:bodyPr>
          <a:lstStyle/>
          <a:p>
            <a:r>
              <a:rPr lang="en-US" sz="2800" dirty="0"/>
              <a:t>But what about the workforce that is not regulated by DOT regulations?</a:t>
            </a:r>
          </a:p>
          <a:p>
            <a:r>
              <a:rPr lang="en-US" sz="2800" dirty="0"/>
              <a:t>You must consider state and locals laws, especially now that there are more and more states permitted medical and/or recreational marijuana use.</a:t>
            </a:r>
          </a:p>
        </p:txBody>
      </p:sp>
      <p:pic>
        <p:nvPicPr>
          <p:cNvPr id="5" name="Picture 4"/>
          <p:cNvPicPr>
            <a:picLocks noChangeAspect="1"/>
          </p:cNvPicPr>
          <p:nvPr/>
        </p:nvPicPr>
        <p:blipFill>
          <a:blip r:embed="rId2"/>
          <a:stretch>
            <a:fillRect/>
          </a:stretch>
        </p:blipFill>
        <p:spPr>
          <a:xfrm>
            <a:off x="3325090" y="3840453"/>
            <a:ext cx="3019904" cy="2487036"/>
          </a:xfrm>
          <a:prstGeom prst="rect">
            <a:avLst/>
          </a:prstGeom>
        </p:spPr>
      </p:pic>
    </p:spTree>
    <p:extLst>
      <p:ext uri="{BB962C8B-B14F-4D97-AF65-F5344CB8AC3E}">
        <p14:creationId xmlns:p14="http://schemas.microsoft.com/office/powerpoint/2010/main" val="260799238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Arial" panose="020B0604020202020204" pitchFamily="34" charset="0"/>
                <a:cs typeface="Arial" panose="020B0604020202020204" pitchFamily="34" charset="0"/>
              </a:rPr>
              <a:t>RECREATIONAL MARIJUANA LAWS</a:t>
            </a:r>
          </a:p>
        </p:txBody>
      </p:sp>
      <p:sp>
        <p:nvSpPr>
          <p:cNvPr id="3" name="Content Placeholder 2"/>
          <p:cNvSpPr>
            <a:spLocks noGrp="1"/>
          </p:cNvSpPr>
          <p:nvPr>
            <p:ph idx="1"/>
          </p:nvPr>
        </p:nvSpPr>
        <p:spPr>
          <a:xfrm>
            <a:off x="249382" y="1251284"/>
            <a:ext cx="8437418" cy="4874879"/>
          </a:xfrm>
        </p:spPr>
        <p:txBody>
          <a:bodyPr>
            <a:normAutofit/>
          </a:bodyPr>
          <a:lstStyle/>
          <a:p>
            <a:pPr marL="461963" indent="-461963"/>
            <a:r>
              <a:rPr lang="en-US" sz="3200" dirty="0">
                <a:latin typeface="Arial" panose="020B0604020202020204" pitchFamily="34" charset="0"/>
                <a:cs typeface="Arial" panose="020B0604020202020204" pitchFamily="34" charset="0"/>
              </a:rPr>
              <a:t>9 states + DC now have recreational marijuana laws:  </a:t>
            </a:r>
            <a:r>
              <a:rPr lang="en-US" sz="3200" spc="-150" dirty="0">
                <a:latin typeface="Arial" panose="020B0604020202020204" pitchFamily="34" charset="0"/>
                <a:cs typeface="Arial" panose="020B0604020202020204" pitchFamily="34" charset="0"/>
              </a:rPr>
              <a:t>AK, CA, CO, DC, ME, MA, NV, OR, VT and WA.  None of these laws prohibits employment discrimination.</a:t>
            </a:r>
          </a:p>
          <a:p>
            <a:pPr marL="461963" indent="-461963"/>
            <a:r>
              <a:rPr lang="en-US" sz="3200" dirty="0">
                <a:latin typeface="Arial" panose="020B0604020202020204" pitchFamily="34" charset="0"/>
                <a:cs typeface="Arial" panose="020B0604020202020204" pitchFamily="34" charset="0"/>
              </a:rPr>
              <a:t>Recreational marijuana can be analogized to alcohol – legal substance, but employers are not required to tolerate its use at work.</a:t>
            </a:r>
          </a:p>
          <a:p>
            <a:pPr marL="461963" indent="-461963"/>
            <a:r>
              <a:rPr lang="en-US" sz="3200" dirty="0">
                <a:latin typeface="Arial" panose="020B0604020202020204" pitchFamily="34" charset="0"/>
                <a:cs typeface="Arial" panose="020B0604020202020204" pitchFamily="34" charset="0"/>
              </a:rPr>
              <a:t>With recreational marijuana, the use is not connected to an employee’s </a:t>
            </a:r>
            <a:r>
              <a:rPr lang="en-US" sz="3200" u="sng" dirty="0">
                <a:latin typeface="Arial" panose="020B0604020202020204" pitchFamily="34" charset="0"/>
                <a:cs typeface="Arial" panose="020B0604020202020204" pitchFamily="34" charset="0"/>
              </a:rPr>
              <a:t>disability</a:t>
            </a:r>
            <a:r>
              <a:rPr lang="en-US" sz="3200" dirty="0">
                <a:latin typeface="Arial" panose="020B0604020202020204" pitchFamily="34" charset="0"/>
                <a:cs typeface="Arial" panose="020B0604020202020204" pitchFamily="34" charset="0"/>
              </a:rPr>
              <a:t>.</a:t>
            </a:r>
          </a:p>
          <a:p>
            <a:pPr marL="461963" indent="-461963"/>
            <a:endParaRPr lang="en-US" sz="3200" spc="-150" dirty="0">
              <a:latin typeface="Arial" panose="020B0604020202020204" pitchFamily="34" charset="0"/>
              <a:cs typeface="Arial" panose="020B0604020202020204" pitchFamily="34" charset="0"/>
            </a:endParaRPr>
          </a:p>
          <a:p>
            <a:pPr marL="461963" indent="-461963"/>
            <a:endParaRPr lang="en-US" sz="3200" spc="-150" dirty="0">
              <a:latin typeface="Arial" panose="020B0604020202020204" pitchFamily="34" charset="0"/>
              <a:cs typeface="Arial" panose="020B0604020202020204" pitchFamily="34" charset="0"/>
            </a:endParaRPr>
          </a:p>
          <a:p>
            <a:endParaRPr lang="en-US" sz="3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3533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Arial" panose="020B0604020202020204" pitchFamily="34" charset="0"/>
                <a:cs typeface="Arial" panose="020B0604020202020204" pitchFamily="34" charset="0"/>
              </a:rPr>
              <a:t>MEDICAL MARIJUANA LAWS</a:t>
            </a:r>
          </a:p>
        </p:txBody>
      </p:sp>
      <p:sp>
        <p:nvSpPr>
          <p:cNvPr id="3" name="Content Placeholder 2"/>
          <p:cNvSpPr>
            <a:spLocks noGrp="1"/>
          </p:cNvSpPr>
          <p:nvPr>
            <p:ph idx="1"/>
          </p:nvPr>
        </p:nvSpPr>
        <p:spPr>
          <a:xfrm>
            <a:off x="457199" y="1357745"/>
            <a:ext cx="8151091" cy="4585855"/>
          </a:xfrm>
        </p:spPr>
        <p:txBody>
          <a:bodyPr>
            <a:normAutofit/>
          </a:bodyPr>
          <a:lstStyle/>
          <a:p>
            <a:pPr marL="461963" indent="-461963"/>
            <a:r>
              <a:rPr lang="en-US" sz="3200" spc="-150" dirty="0">
                <a:latin typeface="Arial" panose="020B0604020202020204" pitchFamily="34" charset="0"/>
                <a:cs typeface="Arial" panose="020B0604020202020204" pitchFamily="34" charset="0"/>
              </a:rPr>
              <a:t>30 states + DC now have medical marijuana laws: </a:t>
            </a:r>
            <a:r>
              <a:rPr lang="en-US" sz="3200" dirty="0">
                <a:latin typeface="Arial" panose="020B0604020202020204" pitchFamily="34" charset="0"/>
                <a:cs typeface="Arial" panose="020B0604020202020204" pitchFamily="34" charset="0"/>
              </a:rPr>
              <a:t>AK, AZ, AR, CA, CO, CT, DE, DC, FL, HI, IL, ME, MA, MD, MI, MN, MT, NV, NH, NJ, NM, NY, ND, OH, OK, OR, RI, VT, WA and WV. </a:t>
            </a:r>
          </a:p>
          <a:p>
            <a:pPr marL="461963" indent="-461963"/>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2673965" y="4027589"/>
            <a:ext cx="3389670" cy="2359356"/>
          </a:xfrm>
          <a:prstGeom prst="rect">
            <a:avLst/>
          </a:prstGeom>
        </p:spPr>
      </p:pic>
    </p:spTree>
    <p:extLst>
      <p:ext uri="{BB962C8B-B14F-4D97-AF65-F5344CB8AC3E}">
        <p14:creationId xmlns:p14="http://schemas.microsoft.com/office/powerpoint/2010/main" val="3099709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906" y="0"/>
            <a:ext cx="8918730" cy="886691"/>
          </a:xfrm>
        </p:spPr>
        <p:txBody>
          <a:bodyPr>
            <a:noAutofit/>
          </a:bodyPr>
          <a:lstStyle/>
          <a:p>
            <a:r>
              <a:rPr lang="en-US" dirty="0">
                <a:latin typeface="Arial" panose="020B0604020202020204" pitchFamily="34" charset="0"/>
                <a:cs typeface="Arial" panose="020B0604020202020204" pitchFamily="34" charset="0"/>
              </a:rPr>
              <a:t>Medical Marijuana – Employer-Friendly or Low Risk States</a:t>
            </a:r>
          </a:p>
        </p:txBody>
      </p:sp>
      <p:sp>
        <p:nvSpPr>
          <p:cNvPr id="3" name="Content Placeholder 2"/>
          <p:cNvSpPr>
            <a:spLocks noGrp="1"/>
          </p:cNvSpPr>
          <p:nvPr>
            <p:ph idx="1"/>
          </p:nvPr>
        </p:nvSpPr>
        <p:spPr>
          <a:xfrm>
            <a:off x="414669" y="1034474"/>
            <a:ext cx="8418435" cy="2604654"/>
          </a:xfrm>
        </p:spPr>
        <p:txBody>
          <a:bodyPr>
            <a:noAutofit/>
          </a:bodyPr>
          <a:lstStyle/>
          <a:p>
            <a:r>
              <a:rPr lang="en-US" sz="2800" dirty="0">
                <a:latin typeface="Arial" panose="020B0604020202020204" pitchFamily="34" charset="0"/>
                <a:cs typeface="Arial" panose="020B0604020202020204" pitchFamily="34" charset="0"/>
              </a:rPr>
              <a:t>FL and OH – Laws prohibit legal claims against employers who take action against marijuana users. </a:t>
            </a:r>
          </a:p>
          <a:p>
            <a:r>
              <a:rPr lang="en-US" sz="2800" dirty="0">
                <a:latin typeface="Arial" panose="020B0604020202020204" pitchFamily="34" charset="0"/>
                <a:cs typeface="Arial" panose="020B0604020202020204" pitchFamily="34" charset="0"/>
              </a:rPr>
              <a:t> CA, CO, MI, MT, NM, OR, WA – lawsuits where employers have prevailed.</a:t>
            </a:r>
          </a:p>
          <a:p>
            <a:endParaRPr lang="en-US"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stretch>
            <a:fillRect/>
          </a:stretch>
        </p:blipFill>
        <p:spPr>
          <a:xfrm>
            <a:off x="2059708" y="3611169"/>
            <a:ext cx="4839855" cy="2597935"/>
          </a:xfrm>
          <a:prstGeom prst="rect">
            <a:avLst/>
          </a:prstGeom>
        </p:spPr>
      </p:pic>
    </p:spTree>
    <p:extLst>
      <p:ext uri="{BB962C8B-B14F-4D97-AF65-F5344CB8AC3E}">
        <p14:creationId xmlns:p14="http://schemas.microsoft.com/office/powerpoint/2010/main" val="3336680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632" y="-332508"/>
            <a:ext cx="8617804" cy="1634836"/>
          </a:xfrm>
        </p:spPr>
        <p:txBody>
          <a:bodyPr>
            <a:noAutofit/>
          </a:bodyPr>
          <a:lstStyle/>
          <a:p>
            <a:r>
              <a:rPr lang="en-US" sz="3200" dirty="0">
                <a:latin typeface="Arial" panose="020B0604020202020204" pitchFamily="34" charset="0"/>
                <a:cs typeface="Arial" panose="020B0604020202020204" pitchFamily="34" charset="0"/>
              </a:rPr>
              <a:t>Medical Marijuana – </a:t>
            </a:r>
            <a:r>
              <a:rPr lang="en-US" sz="3200" b="0" dirty="0">
                <a:latin typeface="Arial" panose="020B0604020202020204" pitchFamily="34" charset="0"/>
                <a:cs typeface="Arial" panose="020B0604020202020204" pitchFamily="34" charset="0"/>
              </a:rPr>
              <a:t>S</a:t>
            </a:r>
            <a:r>
              <a:rPr lang="en-US" sz="3200" dirty="0">
                <a:latin typeface="Arial" panose="020B0604020202020204" pitchFamily="34" charset="0"/>
                <a:cs typeface="Arial" panose="020B0604020202020204" pitchFamily="34" charset="0"/>
              </a:rPr>
              <a:t>tates Where Risk Is Uncertain</a:t>
            </a:r>
          </a:p>
        </p:txBody>
      </p:sp>
      <p:sp>
        <p:nvSpPr>
          <p:cNvPr id="3" name="Content Placeholder 2"/>
          <p:cNvSpPr>
            <a:spLocks noGrp="1"/>
          </p:cNvSpPr>
          <p:nvPr>
            <p:ph idx="1"/>
          </p:nvPr>
        </p:nvSpPr>
        <p:spPr>
          <a:xfrm>
            <a:off x="520700" y="1302328"/>
            <a:ext cx="7516876" cy="4797773"/>
          </a:xfrm>
        </p:spPr>
        <p:txBody>
          <a:bodyPr>
            <a:normAutofit/>
          </a:bodyPr>
          <a:lstStyle/>
          <a:p>
            <a:r>
              <a:rPr lang="en-US" sz="3200" dirty="0">
                <a:latin typeface="Arial" panose="020B0604020202020204" pitchFamily="34" charset="0"/>
                <a:cs typeface="Arial" panose="020B0604020202020204" pitchFamily="34" charset="0"/>
              </a:rPr>
              <a:t>Alaska; D.C.; Hawaii; Maryland; New Hampshire; New Jersey; North Dakota; and Vermont.</a:t>
            </a:r>
          </a:p>
          <a:p>
            <a:pPr lvl="1"/>
            <a:endParaRPr lang="en-US" dirty="0">
              <a:latin typeface="Arial" panose="020B0604020202020204" pitchFamily="34" charset="0"/>
              <a:cs typeface="Arial" panose="020B0604020202020204" pitchFamily="34" charset="0"/>
            </a:endParaRPr>
          </a:p>
        </p:txBody>
      </p:sp>
      <p:sp>
        <p:nvSpPr>
          <p:cNvPr id="5" name="AutoShape 2" descr="Image result for clipart of medical marijuana"/>
          <p:cNvSpPr>
            <a:spLocks noChangeAspect="1" noChangeArrowheads="1"/>
          </p:cNvSpPr>
          <p:nvPr/>
        </p:nvSpPr>
        <p:spPr bwMode="auto">
          <a:xfrm>
            <a:off x="63500" y="-1444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clipart of medical marijuana"/>
          <p:cNvSpPr>
            <a:spLocks noChangeAspect="1" noChangeArrowheads="1"/>
          </p:cNvSpPr>
          <p:nvPr/>
        </p:nvSpPr>
        <p:spPr bwMode="auto">
          <a:xfrm>
            <a:off x="215900"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Image result for clipart of medical marijuana"/>
          <p:cNvSpPr>
            <a:spLocks noChangeAspect="1" noChangeArrowheads="1"/>
          </p:cNvSpPr>
          <p:nvPr/>
        </p:nvSpPr>
        <p:spPr bwMode="auto">
          <a:xfrm>
            <a:off x="368300"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e result for clipart of medical marijuana"/>
          <p:cNvSpPr>
            <a:spLocks noChangeAspect="1" noChangeArrowheads="1"/>
          </p:cNvSpPr>
          <p:nvPr/>
        </p:nvSpPr>
        <p:spPr bwMode="auto">
          <a:xfrm>
            <a:off x="520700"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0" descr="Image result for clipart of medical marijuana"/>
          <p:cNvSpPr>
            <a:spLocks noChangeAspect="1" noChangeArrowheads="1"/>
          </p:cNvSpPr>
          <p:nvPr/>
        </p:nvSpPr>
        <p:spPr bwMode="auto">
          <a:xfrm>
            <a:off x="673100"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2" descr="Image result for clipart of medical marijuana"/>
          <p:cNvSpPr>
            <a:spLocks noChangeAspect="1" noChangeArrowheads="1"/>
          </p:cNvSpPr>
          <p:nvPr/>
        </p:nvSpPr>
        <p:spPr bwMode="auto">
          <a:xfrm>
            <a:off x="825500" y="6175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2"/>
          <a:stretch>
            <a:fillRect/>
          </a:stretch>
        </p:blipFill>
        <p:spPr>
          <a:xfrm>
            <a:off x="1428034" y="3042226"/>
            <a:ext cx="6223000" cy="3267075"/>
          </a:xfrm>
          <a:prstGeom prst="rect">
            <a:avLst/>
          </a:prstGeom>
        </p:spPr>
      </p:pic>
    </p:spTree>
    <p:extLst>
      <p:ext uri="{BB962C8B-B14F-4D97-AF65-F5344CB8AC3E}">
        <p14:creationId xmlns:p14="http://schemas.microsoft.com/office/powerpoint/2010/main" val="3878742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ptCA62.t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4629</TotalTime>
  <Words>1307</Words>
  <Application>Microsoft Office PowerPoint</Application>
  <PresentationFormat>On-screen Show (4:3)</PresentationFormat>
  <Paragraphs>94</Paragraphs>
  <Slides>22</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Lucida Grande</vt:lpstr>
      <vt:lpstr>Verdana</vt:lpstr>
      <vt:lpstr>Wingdings</vt:lpstr>
      <vt:lpstr>Office Theme</vt:lpstr>
      <vt:lpstr>pptCA62.tmp</vt:lpstr>
      <vt:lpstr>How Industry Is Addressing Workforce Issues And Drug Testing In The New Era of Legalized Marijuana</vt:lpstr>
      <vt:lpstr>ABOUT THE FIRM</vt:lpstr>
      <vt:lpstr>INTRODUCTORY STATEMENT</vt:lpstr>
      <vt:lpstr>U.S. DOT-REGULATED EMPLOYEES MAY NOT USE MARIJUANA</vt:lpstr>
      <vt:lpstr>NON-DOT-REGULATED EMPLOYEES</vt:lpstr>
      <vt:lpstr>RECREATIONAL MARIJUANA LAWS</vt:lpstr>
      <vt:lpstr>MEDICAL MARIJUANA LAWS</vt:lpstr>
      <vt:lpstr>Medical Marijuana – Employer-Friendly or Low Risk States</vt:lpstr>
      <vt:lpstr>Medical Marijuana – States Where Risk Is Uncertain</vt:lpstr>
      <vt:lpstr>Medical Marijuana – States With High Legal Risk For Employers</vt:lpstr>
      <vt:lpstr>Medical Marijuana – States With The Most Legal Risk For Employers</vt:lpstr>
      <vt:lpstr>Medical Marijuana – States With The Most Legal Risk For Employers</vt:lpstr>
      <vt:lpstr>   FEDERAL CONTRACTORS</vt:lpstr>
      <vt:lpstr>INDIVIDUALIZED ASSESSMENT </vt:lpstr>
      <vt:lpstr>INDIVIDUALIZED ASSESSMENT</vt:lpstr>
      <vt:lpstr>DIRECT THREAT ANALYSIS</vt:lpstr>
      <vt:lpstr>DISABILITY DISCRMINATION</vt:lpstr>
      <vt:lpstr>Drug Testing Programs – Best Practices</vt:lpstr>
      <vt:lpstr>Best Practices – Final Thoughts</vt:lpstr>
      <vt:lpstr>Best Practices – Final Thoughts</vt:lpstr>
      <vt:lpstr>STAY UP TO DATE…</vt:lpstr>
      <vt:lpstr>QUESTIONS?</vt:lpstr>
    </vt:vector>
  </TitlesOfParts>
  <Company>Jacksonlewis 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Jackson Lewis</dc:creator>
  <cp:lastModifiedBy>Brenda Swank</cp:lastModifiedBy>
  <cp:revision>267</cp:revision>
  <cp:lastPrinted>2018-09-25T13:40:09Z</cp:lastPrinted>
  <dcterms:created xsi:type="dcterms:W3CDTF">2015-09-23T16:46:28Z</dcterms:created>
  <dcterms:modified xsi:type="dcterms:W3CDTF">2018-10-08T13:22:53Z</dcterms:modified>
</cp:coreProperties>
</file>